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_rels/presentation.xml.rels" ContentType="application/vnd.openxmlformats-package.relationships+xml"/>
  <Override PartName="/ppt/media/image13.png" ContentType="image/png"/>
  <Override PartName="/ppt/media/image9.png" ContentType="image/png"/>
  <Override PartName="/ppt/media/image14.png" ContentType="image/png"/>
  <Override PartName="/ppt/media/image1.png" ContentType="image/png"/>
  <Override PartName="/ppt/media/image3.jpeg" ContentType="image/jpeg"/>
  <Override PartName="/ppt/media/image15.png" ContentType="image/png"/>
  <Override PartName="/ppt/media/image2.png" ContentType="image/png"/>
  <Override PartName="/ppt/media/image4.png" ContentType="image/png"/>
  <Override PartName="/ppt/media/image8.jpeg" ContentType="image/jpeg"/>
  <Override PartName="/ppt/media/image5.png" ContentType="image/png"/>
  <Override PartName="/ppt/media/image10.png" ContentType="image/png"/>
  <Override PartName="/ppt/media/image6.png" ContentType="image/png"/>
  <Override PartName="/ppt/media/image11.png" ContentType="image/png"/>
  <Override PartName="/ppt/media/image7.png" ContentType="image/png"/>
  <Override PartName="/ppt/media/image12.png" ContentType="image/png"/>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2.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9.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48.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7.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13.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51.xml.rels" ContentType="application/vnd.openxmlformats-package.relationships+xml"/>
  <Override PartName="/ppt/slideLayouts/_rels/slideLayout12.xml.rels" ContentType="application/vnd.openxmlformats-package.relationships+xml"/>
  <Override PartName="/ppt/slideLayouts/_rels/slideLayout55.xml.rels" ContentType="application/vnd.openxmlformats-package.relationships+xml"/>
  <Override PartName="/ppt/slideLayouts/_rels/slideLayout54.xml.rels" ContentType="application/vnd.openxmlformats-package.relationships+xml"/>
  <Override PartName="/ppt/slideLayouts/_rels/slideLayout69.xml.rels" ContentType="application/vnd.openxmlformats-package.relationships+xml"/>
  <Override PartName="/ppt/slideLayouts/_rels/slideLayout63.xml.rels" ContentType="application/vnd.openxmlformats-package.relationships+xml"/>
  <Override PartName="/ppt/slideLayouts/_rels/slideLayout47.xml.rels" ContentType="application/vnd.openxmlformats-package.relationships+xml"/>
  <Override PartName="/ppt/slideLayouts/_rels/slideLayout53.xml.rels" ContentType="application/vnd.openxmlformats-package.relationships+xml"/>
  <Override PartName="/ppt/slideLayouts/_rels/slideLayout46.xml.rels" ContentType="application/vnd.openxmlformats-package.relationships+xml"/>
  <Override PartName="/ppt/slideLayouts/_rels/slideLayout62.xml.rels" ContentType="application/vnd.openxmlformats-package.relationships+xml"/>
  <Override PartName="/ppt/slideLayouts/_rels/slideLayout50.xml.rels" ContentType="application/vnd.openxmlformats-package.relationships+xml"/>
  <Override PartName="/ppt/slideLayouts/_rels/slideLayout52.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30.xml.rels" ContentType="application/vnd.openxmlformats-package.relationships+xml"/>
  <Override PartName="/ppt/slideLayouts/_rels/slideLayout45.xml.rels" ContentType="application/vnd.openxmlformats-package.relationships+xml"/>
  <Override PartName="/ppt/slideLayouts/_rels/slideLayout14.xml.rels" ContentType="application/vnd.openxmlformats-package.relationships+xml"/>
  <Override PartName="/ppt/slideLayouts/_rels/slideLayout8.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5.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31.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70.xml.rels" ContentType="application/vnd.openxmlformats-package.relationships+xml"/>
  <Override PartName="/ppt/slideLayouts/_rels/slideLayout66.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64.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60.xml" ContentType="application/vnd.openxmlformats-officedocument.presentationml.slideLayout+xml"/>
  <Override PartName="/ppt/slideLayouts/slideLayout19.xml" ContentType="application/vnd.openxmlformats-officedocument.presentationml.slideLayout+xml"/>
  <Override PartName="/ppt/slideLayouts/slideLayout61.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58.xml" ContentType="application/vnd.openxmlformats-officedocument.presentationml.slideLayout+xml"/>
  <Override PartName="/ppt/slideLayouts/slideLayout17.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72.xml" ContentType="application/vnd.openxmlformats-officedocument.presentationml.slideLayout+xml"/>
  <Override PartName="/ppt/slideLayouts/slideLayout23.xml" ContentType="application/vnd.openxmlformats-officedocument.presentationml.slideLayout+xml"/>
  <Override PartName="/ppt/slideLayouts/slideLayout71.xml" ContentType="application/vnd.openxmlformats-officedocument.presentationml.slideLayout+xml"/>
  <Override PartName="/ppt/slideLayouts/slideLayout29.xml" ContentType="application/vnd.openxmlformats-officedocument.presentationml.slideLayout+xml"/>
  <Override PartName="/ppt/slideLayouts/slideLayout69.xml" ContentType="application/vnd.openxmlformats-officedocument.presentationml.slideLayout+xml"/>
  <Override PartName="/ppt/slideLayouts/slideLayout32.xml" ContentType="application/vnd.openxmlformats-officedocument.presentationml.slideLayout+xml"/>
  <Override PartName="/ppt/slideLayouts/slideLayout70.xml" ContentType="application/vnd.openxmlformats-officedocument.presentationml.slideLayout+xml"/>
  <Override PartName="/ppt/slideLayouts/slideLayout28.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67.xml" ContentType="application/vnd.openxmlformats-officedocument.presentationml.slideLayout+xml"/>
  <Override PartName="/ppt/slideLayouts/slideLayout30.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62.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3.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charts/chart2.xml" ContentType="application/vnd.openxmlformats-officedocument.drawingml.chart+xml"/>
  <Override PartName="/ppt/presProps.xml" ContentType="application/vnd.openxmlformats-officedocument.presentationml.presProps+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6.xml" ContentType="application/vnd.openxmlformats-officedocument.presentationml.slide+xml"/>
  <Override PartName="/ppt/slides/slide45.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4.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9.xml" ContentType="application/vnd.openxmlformats-officedocument.presentationml.slide+xml"/>
  <Override PartName="/ppt/slides/slide61.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3.xml" ContentType="application/vnd.openxmlformats-officedocument.presentationml.slide+xml"/>
  <Override PartName="/ppt/slides/slide60.xml" ContentType="application/vnd.openxmlformats-officedocument.presentationml.slide+xml"/>
  <Override PartName="/ppt/slides/slide18.xml" ContentType="application/vnd.openxmlformats-officedocument.presentationml.slide+xml"/>
  <Override PartName="/ppt/slides/slide24.xml" ContentType="application/vnd.openxmlformats-officedocument.presentationml.slide+xml"/>
  <Override PartName="/ppt/slides/slide74.xml" ContentType="application/vnd.openxmlformats-officedocument.presentationml.slide+xml"/>
  <Override PartName="/ppt/slides/slide2.xml" ContentType="application/vnd.openxmlformats-officedocument.presentationml.slide+xml"/>
  <Override PartName="/ppt/slides/slide25.xml" ContentType="application/vnd.openxmlformats-officedocument.presentationml.slide+xml"/>
  <Override PartName="/ppt/slides/slide62.xml" ContentType="application/vnd.openxmlformats-officedocument.presentationml.slide+xml"/>
  <Override PartName="/ppt/slides/slide73.xml" ContentType="application/vnd.openxmlformats-officedocument.presentationml.slide+xml"/>
  <Override PartName="/ppt/slides/slide1.xml" ContentType="application/vnd.openxmlformats-officedocument.presentationml.slide+xml"/>
  <Override PartName="/ppt/slides/slide72.xml" ContentType="application/vnd.openxmlformats-officedocument.presentationml.slide+xml"/>
  <Override PartName="/ppt/slides/slide71.xml" ContentType="application/vnd.openxmlformats-officedocument.presentationml.slide+xml"/>
  <Override PartName="/ppt/slides/slide29.xml" ContentType="application/vnd.openxmlformats-officedocument.presentationml.slide+xml"/>
  <Override PartName="/ppt/slides/slide69.xml" ContentType="application/vnd.openxmlformats-officedocument.presentationml.slide+xml"/>
  <Override PartName="/ppt/slides/slide32.xml" ContentType="application/vnd.openxmlformats-officedocument.presentationml.slide+xml"/>
  <Override PartName="/ppt/slides/slide70.xml" ContentType="application/vnd.openxmlformats-officedocument.presentationml.slide+xml"/>
  <Override PartName="/ppt/slides/slide28.xml" ContentType="application/vnd.openxmlformats-officedocument.presentationml.slide+xml"/>
  <Override PartName="/ppt/slides/slide68.xml" ContentType="application/vnd.openxmlformats-officedocument.presentationml.slide+xml"/>
  <Override PartName="/ppt/slides/slide31.xml" ContentType="application/vnd.openxmlformats-officedocument.presentationml.slide+xml"/>
  <Override PartName="/ppt/slides/slide67.xml" ContentType="application/vnd.openxmlformats-officedocument.presentationml.slide+xml"/>
  <Override PartName="/ppt/slides/slide30.xml" ContentType="application/vnd.openxmlformats-officedocument.presentationml.slide+xml"/>
  <Override PartName="/ppt/slides/slide66.xml" ContentType="application/vnd.openxmlformats-officedocument.presentationml.slide+xml"/>
  <Override PartName="/ppt/slides/slide65.xml" ContentType="application/vnd.openxmlformats-officedocument.presentationml.slide+xml"/>
  <Override PartName="/ppt/slides/slide27.xml" ContentType="application/vnd.openxmlformats-officedocument.presentationml.slide+xml"/>
  <Override PartName="/ppt/slides/slide64.xml" ContentType="application/vnd.openxmlformats-officedocument.presentationml.slide+xml"/>
  <Override PartName="/ppt/slides/slide26.xml" ContentType="application/vnd.openxmlformats-officedocument.presentationml.slide+xml"/>
  <Override PartName="/ppt/slides/slide63.xml" ContentType="application/vnd.openxmlformats-officedocument.presentationml.slide+xml"/>
  <Override PartName="/ppt/slides/slide17.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14.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6.xml.rels" ContentType="application/vnd.openxmlformats-package.relationships+xml"/>
  <Override PartName="/ppt/slides/_rels/slide41.xml.rels" ContentType="application/vnd.openxmlformats-package.relationships+xml"/>
  <Override PartName="/ppt/slides/_rels/slide49.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22.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48.xml.rels" ContentType="application/vnd.openxmlformats-package.relationships+xml"/>
  <Override PartName="/ppt/slides/_rels/slide64.xml.rels" ContentType="application/vnd.openxmlformats-package.relationships+xml"/>
  <Override PartName="/ppt/slides/_rels/slide62.xml.rels" ContentType="application/vnd.openxmlformats-package.relationships+xml"/>
  <Override PartName="/ppt/slides/_rels/slide68.xml.rels" ContentType="application/vnd.openxmlformats-package.relationships+xml"/>
  <Override PartName="/ppt/slides/_rels/slide72.xml.rels" ContentType="application/vnd.openxmlformats-package.relationships+xml"/>
  <Override PartName="/ppt/slides/_rels/slide31.xml.rels" ContentType="application/vnd.openxmlformats-package.relationships+xml"/>
  <Override PartName="/ppt/slides/_rels/slide15.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9.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36.xml.rels" ContentType="application/vnd.openxmlformats-package.relationships+xml"/>
  <Override PartName="/ppt/slides/_rels/slide42.xml.rels" ContentType="application/vnd.openxmlformats-package.relationships+xml"/>
  <Override PartName="/ppt/slides/_rels/slide7.xml.rels" ContentType="application/vnd.openxmlformats-package.relationships+xml"/>
  <Override PartName="/ppt/slides/_rels/slide35.xml.rels" ContentType="application/vnd.openxmlformats-package.relationships+xml"/>
  <Override PartName="/ppt/slides/_rels/slide51.xml.rels" ContentType="application/vnd.openxmlformats-package.relationships+xml"/>
  <Override PartName="/ppt/slides/_rels/slide55.xml.rels" ContentType="application/vnd.openxmlformats-package.relationships+xml"/>
  <Override PartName="/ppt/slides/_rels/slide54.xml.rels" ContentType="application/vnd.openxmlformats-package.relationships+xml"/>
  <Override PartName="/ppt/slides/_rels/slide63.xml.rels" ContentType="application/vnd.openxmlformats-package.relationships+xml"/>
  <Override PartName="/ppt/slides/_rels/slide70.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53.xml.rels" ContentType="application/vnd.openxmlformats-package.relationships+xml"/>
  <Override PartName="/ppt/slides/_rels/slide46.xml.rels" ContentType="application/vnd.openxmlformats-package.relationships+xml"/>
  <Override PartName="/ppt/slides/_rels/slide34.xml.rels" ContentType="application/vnd.openxmlformats-package.relationships+xml"/>
  <Override PartName="/ppt/slides/_rels/slide50.xml.rels" ContentType="application/vnd.openxmlformats-package.relationships+xml"/>
  <Override PartName="/ppt/slides/_rels/slide52.xml.rels" ContentType="application/vnd.openxmlformats-package.relationships+xml"/>
  <Override PartName="/ppt/slides/_rels/slide57.xml.rels" ContentType="application/vnd.openxmlformats-package.relationships+xml"/>
  <Override PartName="/ppt/slides/_rels/slide61.xml.rels" ContentType="application/vnd.openxmlformats-package.relationships+xml"/>
  <Override PartName="/ppt/slides/_rels/slide30.xml.rels" ContentType="application/vnd.openxmlformats-package.relationships+xml"/>
  <Override PartName="/ppt/slides/_rels/slide14.xml.rels" ContentType="application/vnd.openxmlformats-package.relationships+xml"/>
  <Override PartName="/ppt/slides/_rels/slide45.xml.rels" ContentType="application/vnd.openxmlformats-package.relationships+xml"/>
  <Override PartName="/ppt/slides/_rels/slide38.xml.rels" ContentType="application/vnd.openxmlformats-package.relationships+xml"/>
  <Override PartName="/ppt/slides/_rels/slide25.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32.xml.rels" ContentType="application/vnd.openxmlformats-package.relationships+xml"/>
  <Override PartName="/ppt/slides/_rels/slide26.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10.xml.rels" ContentType="application/vnd.openxmlformats-package.relationships+xml"/>
  <Override PartName="/ppt/slides/_rels/slide59.xml.rels" ContentType="application/vnd.openxmlformats-package.relationships+xml"/>
  <Override PartName="/ppt/slides/_rels/slide56.xml.rels" ContentType="application/vnd.openxmlformats-package.relationships+xml"/>
  <Override PartName="/ppt/slides/_rels/slide60.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19.xml.rels" ContentType="application/vnd.openxmlformats-package.relationships+xml"/>
  <Override PartName="/ppt/slides/_rels/slide13.xml.rels" ContentType="application/vnd.openxmlformats-package.relationships+xml"/>
  <Override PartName="/ppt/slides/_rels/slide58.xml.rels" ContentType="application/vnd.openxmlformats-package.relationships+xml"/>
  <Override PartName="/ppt/slides/_rels/slide74.xml.rels" ContentType="application/vnd.openxmlformats-package.relationships+xml"/>
  <Override PartName="/ppt/slides/_rels/slide65.xml.rels" ContentType="application/vnd.openxmlformats-package.relationships+xml"/>
  <Override PartName="/ppt/slides/_rels/slide67.xml.rels" ContentType="application/vnd.openxmlformats-package.relationships+xml"/>
  <Override PartName="/ppt/slides/_rels/slide71.xml.rels" ContentType="application/vnd.openxmlformats-package.relationships+xml"/>
  <Override PartName="/ppt/slides/_rels/slide69.xml.rels" ContentType="application/vnd.openxmlformats-package.relationships+xml"/>
  <Override PartName="/ppt/slides/_rels/slide73.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3.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presProps" Target="presProps.xml"/>
</Relationships>
</file>

<file path=ppt/charts/chart2.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lang="en-US" sz="1300" spc="-1" strike="noStrike">
                <a:solidFill>
                  <a:srgbClr val="000000"/>
                </a:solidFill>
                <a:latin typeface="DejaVu Sans"/>
                <a:ea typeface="DejaVu Sans"/>
              </a:defRPr>
            </a:pPr>
            <a:r>
              <a:rPr b="0" lang="en-US" sz="1300" spc="-1" strike="noStrike">
                <a:solidFill>
                  <a:srgbClr val="000000"/>
                </a:solidFill>
                <a:latin typeface="DejaVu Sans"/>
                <a:ea typeface="DejaVu Sans"/>
              </a:rPr>
              <a:t>Summary of overall lifecycle GWP impacts for Lower Medium Cars for different powertrain type</a:t>
            </a:r>
          </a:p>
        </c:rich>
      </c:tx>
      <c:overlay val="0"/>
      <c:spPr>
        <a:noFill/>
        <a:ln w="0">
          <a:noFill/>
        </a:ln>
      </c:spPr>
    </c:title>
    <c:autoTitleDeleted val="0"/>
    <c:plotArea>
      <c:barChart>
        <c:barDir val="bar"/>
        <c:grouping val="clustered"/>
        <c:varyColors val="0"/>
        <c:ser>
          <c:idx val="0"/>
          <c:order val="0"/>
          <c:tx>
            <c:strRef>
              <c:f>label 0</c:f>
              <c:strCache>
                <c:ptCount val="1"/>
                <c:pt idx="0">
                  <c:v>2050 (TECH1.5)</c:v>
                </c:pt>
              </c:strCache>
            </c:strRef>
          </c:tx>
          <c:spPr>
            <a:solidFill>
              <a:srgbClr val="579d1c"/>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0</c:f>
              <c:numCache>
                <c:formatCode>General</c:formatCode>
                <c:ptCount val="10"/>
                <c:pt idx="0">
                  <c:v>52</c:v>
                </c:pt>
                <c:pt idx="1">
                  <c:v>30</c:v>
                </c:pt>
                <c:pt idx="2">
                  <c:v>50</c:v>
                </c:pt>
                <c:pt idx="3">
                  <c:v>52</c:v>
                </c:pt>
                <c:pt idx="4">
                  <c:v>100</c:v>
                </c:pt>
                <c:pt idx="5">
                  <c:v>125</c:v>
                </c:pt>
                <c:pt idx="6">
                  <c:v>180</c:v>
                </c:pt>
                <c:pt idx="7">
                  <c:v>220</c:v>
                </c:pt>
                <c:pt idx="8">
                  <c:v>125</c:v>
                </c:pt>
                <c:pt idx="9">
                  <c:v>160</c:v>
                </c:pt>
              </c:numCache>
            </c:numRef>
          </c:val>
        </c:ser>
        <c:ser>
          <c:idx val="1"/>
          <c:order val="1"/>
          <c:tx>
            <c:strRef>
              <c:f>label 1</c:f>
              <c:strCache>
                <c:ptCount val="1"/>
                <c:pt idx="0">
                  <c:v>2050</c:v>
                </c:pt>
              </c:strCache>
            </c:strRef>
          </c:tx>
          <c:spPr>
            <a:solidFill>
              <a:srgbClr val="ffd320"/>
            </a:solidFill>
            <a:ln w="0">
              <a:noFill/>
            </a:ln>
          </c:spPr>
          <c:invertIfNegative val="0"/>
          <c:dPt>
            <c:idx val="8"/>
            <c:invertIfNegative val="0"/>
            <c:spPr>
              <a:solidFill>
                <a:srgbClr val="ffd320"/>
              </a:solidFill>
              <a:ln w="0">
                <a:noFill/>
              </a:ln>
            </c:spPr>
          </c:dPt>
          <c:dLbls>
            <c:dLbl>
              <c:idx val="8"/>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1</c:f>
              <c:numCache>
                <c:formatCode>General</c:formatCode>
                <c:ptCount val="10"/>
                <c:pt idx="0">
                  <c:v>80</c:v>
                </c:pt>
                <c:pt idx="1">
                  <c:v>45</c:v>
                </c:pt>
                <c:pt idx="2">
                  <c:v>75</c:v>
                </c:pt>
                <c:pt idx="3">
                  <c:v>75</c:v>
                </c:pt>
                <c:pt idx="4">
                  <c:v>148</c:v>
                </c:pt>
                <c:pt idx="5">
                  <c:v>160</c:v>
                </c:pt>
                <c:pt idx="6">
                  <c:v>155</c:v>
                </c:pt>
                <c:pt idx="7">
                  <c:v>225</c:v>
                </c:pt>
                <c:pt idx="8">
                  <c:v>175</c:v>
                </c:pt>
                <c:pt idx="9">
                  <c:v>220</c:v>
                </c:pt>
              </c:numCache>
            </c:numRef>
          </c:val>
        </c:ser>
        <c:ser>
          <c:idx val="2"/>
          <c:order val="2"/>
          <c:tx>
            <c:strRef>
              <c:f>label 2</c:f>
              <c:strCache>
                <c:ptCount val="1"/>
                <c:pt idx="0">
                  <c:v>2030</c:v>
                </c:pt>
              </c:strCache>
            </c:strRef>
          </c:tx>
          <c:spPr>
            <a:solidFill>
              <a:srgbClr val="ff420e"/>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2</c:f>
              <c:numCache>
                <c:formatCode>General</c:formatCode>
                <c:ptCount val="10"/>
                <c:pt idx="0">
                  <c:v>145</c:v>
                </c:pt>
                <c:pt idx="1">
                  <c:v>60</c:v>
                </c:pt>
                <c:pt idx="2">
                  <c:v>95</c:v>
                </c:pt>
                <c:pt idx="3">
                  <c:v>100</c:v>
                </c:pt>
                <c:pt idx="4">
                  <c:v>158</c:v>
                </c:pt>
                <c:pt idx="5">
                  <c:v>165</c:v>
                </c:pt>
                <c:pt idx="6">
                  <c:v>170</c:v>
                </c:pt>
                <c:pt idx="7">
                  <c:v>238</c:v>
                </c:pt>
                <c:pt idx="8">
                  <c:v>195</c:v>
                </c:pt>
                <c:pt idx="9">
                  <c:v>240</c:v>
                </c:pt>
              </c:numCache>
            </c:numRef>
          </c:val>
        </c:ser>
        <c:ser>
          <c:idx val="3"/>
          <c:order val="3"/>
          <c:tx>
            <c:strRef>
              <c:f>label 3</c:f>
              <c:strCache>
                <c:ptCount val="1"/>
                <c:pt idx="0">
                  <c:v>2020</c:v>
                </c:pt>
              </c:strCache>
            </c:strRef>
          </c:tx>
          <c:spPr>
            <a:solidFill>
              <a:srgbClr val="004586"/>
            </a:solidFill>
            <a:ln w="0">
              <a:noFill/>
            </a:ln>
          </c:spPr>
          <c:invertIfNegative val="0"/>
          <c:dPt>
            <c:idx val="8"/>
            <c:invertIfNegative val="0"/>
            <c:spPr>
              <a:solidFill>
                <a:srgbClr val="004586"/>
              </a:solidFill>
              <a:ln w="0">
                <a:noFill/>
              </a:ln>
            </c:spPr>
          </c:dPt>
          <c:dPt>
            <c:idx val="9"/>
            <c:invertIfNegative val="0"/>
            <c:spPr>
              <a:solidFill>
                <a:srgbClr val="004586"/>
              </a:solidFill>
              <a:ln w="0">
                <a:noFill/>
              </a:ln>
            </c:spPr>
          </c:dPt>
          <c:dLbls>
            <c:numFmt formatCode="General" sourceLinked="0"/>
            <c:dLbl>
              <c:idx val="8"/>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dLbl>
              <c:idx val="9"/>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3</c:f>
              <c:numCache>
                <c:formatCode>General</c:formatCode>
                <c:ptCount val="10"/>
                <c:pt idx="0">
                  <c:v>186</c:v>
                </c:pt>
                <c:pt idx="1">
                  <c:v>120</c:v>
                </c:pt>
                <c:pt idx="2">
                  <c:v>138</c:v>
                </c:pt>
                <c:pt idx="3">
                  <c:v>143</c:v>
                </c:pt>
                <c:pt idx="4">
                  <c:v>187</c:v>
                </c:pt>
                <c:pt idx="5">
                  <c:v>208</c:v>
                </c:pt>
                <c:pt idx="6">
                  <c:v>197</c:v>
                </c:pt>
                <c:pt idx="7">
                  <c:v>253</c:v>
                </c:pt>
                <c:pt idx="8">
                  <c:v>229</c:v>
                </c:pt>
                <c:pt idx="9">
                  <c:v>269</c:v>
                </c:pt>
              </c:numCache>
            </c:numRef>
          </c:val>
        </c:ser>
        <c:gapWidth val="100"/>
        <c:overlap val="0"/>
        <c:axId val="1714846"/>
        <c:axId val="17253603"/>
      </c:barChart>
      <c:catAx>
        <c:axId val="1714846"/>
        <c:scaling>
          <c:orientation val="minMax"/>
        </c:scaling>
        <c:delete val="0"/>
        <c:axPos val="b"/>
        <c:title>
          <c:tx>
            <c:rich>
              <a:bodyPr rot="-5400000"/>
              <a:lstStyle/>
              <a:p>
                <a:pPr>
                  <a:defRPr b="0" lang="de-DE" sz="900" spc="-1" strike="noStrike">
                    <a:solidFill>
                      <a:srgbClr val="000000"/>
                    </a:solidFill>
                    <a:latin typeface="DejaVu Sans"/>
                    <a:ea typeface="DejaVu Sans"/>
                  </a:defRPr>
                </a:pPr>
                <a:r>
                  <a:rPr b="0" lang="de-DE" sz="900" spc="-1" strike="noStrike">
                    <a:solidFill>
                      <a:srgbClr val="000000"/>
                    </a:solidFill>
                    <a:latin typeface="DejaVu Sans"/>
                    <a:ea typeface="DejaVu Sans"/>
                  </a:rPr>
                  <a:t>Title</a:t>
                </a:r>
              </a:p>
            </c:rich>
          </c:tx>
          <c:overlay val="0"/>
          <c:spPr>
            <a:noFill/>
            <a:ln w="0">
              <a:noFill/>
            </a:ln>
          </c:spPr>
        </c:title>
        <c:numFmt formatCode="[$-409]mm/dd/yyyy"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17253603"/>
        <c:crosses val="autoZero"/>
        <c:auto val="1"/>
        <c:lblAlgn val="ctr"/>
        <c:lblOffset val="100"/>
        <c:noMultiLvlLbl val="0"/>
      </c:catAx>
      <c:valAx>
        <c:axId val="17253603"/>
        <c:scaling>
          <c:orientation val="minMax"/>
        </c:scaling>
        <c:delete val="0"/>
        <c:axPos val="l"/>
        <c:title>
          <c:tx>
            <c:rich>
              <a:bodyPr rot="0"/>
              <a:lstStyle/>
              <a:p>
                <a:pPr>
                  <a:defRPr b="0" lang="de-DE" sz="900" spc="-1" strike="noStrike">
                    <a:solidFill>
                      <a:srgbClr val="000000"/>
                    </a:solidFill>
                    <a:latin typeface="DejaVu Sans"/>
                    <a:ea typeface="DejaVu Sans"/>
                  </a:defRPr>
                </a:pPr>
                <a:r>
                  <a:rPr b="0" lang="de-DE" sz="900" spc="-1" strike="noStrike">
                    <a:solidFill>
                      <a:srgbClr val="000000"/>
                    </a:solidFill>
                    <a:latin typeface="DejaVu Sans"/>
                    <a:ea typeface="DejaVu Sans"/>
                  </a:rPr>
                  <a:t>GWP [gCO2e/vkm]</a:t>
                </a:r>
              </a:p>
            </c:rich>
          </c:tx>
          <c:overlay val="0"/>
          <c:spPr>
            <a:noFill/>
            <a:ln w="0">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1714846"/>
        <c:crosses val="autoZero"/>
        <c:crossBetween val="between"/>
      </c:valAx>
      <c:spPr>
        <a:noFill/>
        <a:ln w="0">
          <a:solidFill>
            <a:srgbClr val="000000"/>
          </a:solidFill>
        </a:ln>
      </c:spPr>
    </c:plotArea>
    <c:legend>
      <c:legendPos val="b"/>
      <c:overlay val="0"/>
      <c:spPr>
        <a:noFill/>
        <a:ln w="0">
          <a:noFill/>
        </a:ln>
      </c:spPr>
      <c:txPr>
        <a:bodyPr/>
        <a:lstStyle/>
        <a:p>
          <a:pPr>
            <a:defRPr b="0" sz="1000" spc="-1" strike="noStrike">
              <a:solidFill>
                <a:srgbClr val="000000"/>
              </a:solidFill>
              <a:latin typeface="DejaVu Sans"/>
              <a:ea typeface="DejaVu Sans"/>
            </a:defRPr>
          </a:pPr>
        </a:p>
      </c:txPr>
    </c:legend>
    <c:plotVisOnly val="1"/>
    <c:dispBlanksAs val="gap"/>
  </c:chart>
  <c:spPr>
    <a:noFill/>
    <a:ln w="9360">
      <a:noFill/>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jpe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9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9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0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0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0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1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1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1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1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2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2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2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2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2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2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2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2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4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4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5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6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6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6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6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6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7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7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7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7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7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7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8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8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9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9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0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0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0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0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0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1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1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1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1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1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1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1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1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2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2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3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3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3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3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4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4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4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4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4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4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5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5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5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5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5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5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5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6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6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6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6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6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6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6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55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B66B58F-E29D-4E2C-8F5D-560F7A7B71CC}"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 name="CustomShape 3"/>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49560" cy="559440"/>
          </a:xfrm>
          <a:prstGeom prst="rect">
            <a:avLst/>
          </a:prstGeom>
          <a:ln w="0">
            <a:noFill/>
          </a:ln>
        </p:spPr>
      </p:pic>
      <p:pic>
        <p:nvPicPr>
          <p:cNvPr id="4" name="Grafik 2" descr=""/>
          <p:cNvPicPr/>
          <p:nvPr/>
        </p:nvPicPr>
        <p:blipFill>
          <a:blip r:embed="rId3"/>
          <a:stretch/>
        </p:blipFill>
        <p:spPr>
          <a:xfrm>
            <a:off x="7430400" y="134640"/>
            <a:ext cx="3695400" cy="511560"/>
          </a:xfrm>
          <a:prstGeom prst="rect">
            <a:avLst/>
          </a:prstGeom>
          <a:ln w="0">
            <a:noFill/>
          </a:ln>
        </p:spPr>
      </p:pic>
      <p:sp>
        <p:nvSpPr>
          <p:cNvPr id="5" name="CustomShape 4"/>
          <p:cNvSpPr/>
          <p:nvPr/>
        </p:nvSpPr>
        <p:spPr>
          <a:xfrm>
            <a:off x="912240" y="1268280"/>
            <a:ext cx="9205560" cy="358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38720" cy="6847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81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DE" sz="1800" spc="-1" strike="noStrike">
                <a:solidFill>
                  <a:srgbClr val="000000"/>
                </a:solidFill>
                <a:latin typeface="Arial"/>
              </a:rPr>
              <a:t>Click to edit the title text format</a:t>
            </a:r>
            <a:endParaRPr b="0" lang="en-DE" sz="18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DE" sz="2800" spc="-1" strike="noStrike">
                <a:solidFill>
                  <a:srgbClr val="000000"/>
                </a:solidFill>
                <a:latin typeface="Arial"/>
              </a:rPr>
              <a:t>Click to edit the outline text format</a:t>
            </a:r>
            <a:endParaRPr b="0" lang="en-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en-DE" sz="2000" spc="-1" strike="noStrike">
                <a:solidFill>
                  <a:srgbClr val="000000"/>
                </a:solidFill>
                <a:latin typeface="Arial"/>
              </a:rPr>
              <a:t>Second Outline Level</a:t>
            </a:r>
            <a:endParaRPr b="0" lang="en-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en-DE" sz="1800" spc="-1" strike="noStrike">
                <a:solidFill>
                  <a:srgbClr val="000000"/>
                </a:solidFill>
                <a:latin typeface="Arial"/>
              </a:rPr>
              <a:t>Third Outline Level</a:t>
            </a:r>
            <a:endParaRPr b="0" lang="en-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en-DE" sz="1800" spc="-1" strike="noStrike">
                <a:solidFill>
                  <a:srgbClr val="000000"/>
                </a:solidFill>
                <a:latin typeface="Arial"/>
              </a:rPr>
              <a:t>Fourth Outline Level</a:t>
            </a:r>
            <a:endParaRPr b="0" lang="en-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Fifth Outline Level</a:t>
            </a:r>
            <a:endParaRPr b="0" lang="en-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Sixth Outline Level</a:t>
            </a:r>
            <a:endParaRPr b="0" lang="en-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Seventh Outline Level</a:t>
            </a:r>
            <a:endParaRPr b="0" lang="en-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7"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03FE896-0F1F-4B44-BB3E-58D6D445E9AA}"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48"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31560" cy="541440"/>
          </a:xfrm>
          <a:prstGeom prst="rect">
            <a:avLst/>
          </a:prstGeom>
          <a:ln w="0">
            <a:noFill/>
          </a:ln>
        </p:spPr>
      </p:pic>
      <p:pic>
        <p:nvPicPr>
          <p:cNvPr id="50" name="Grafik 2" descr=""/>
          <p:cNvPicPr/>
          <p:nvPr/>
        </p:nvPicPr>
        <p:blipFill>
          <a:blip r:embed="rId3"/>
          <a:stretch/>
        </p:blipFill>
        <p:spPr>
          <a:xfrm>
            <a:off x="7430400" y="134640"/>
            <a:ext cx="3677400" cy="493560"/>
          </a:xfrm>
          <a:prstGeom prst="rect">
            <a:avLst/>
          </a:prstGeom>
          <a:ln w="0">
            <a:noFill/>
          </a:ln>
        </p:spPr>
      </p:pic>
      <p:sp>
        <p:nvSpPr>
          <p:cNvPr id="51" name="CustomShape 4"/>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2" name="CustomShape 5"/>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FC235AB-871A-4E71-BEF1-155D06FF97C1}"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53" name="CustomShape 160"/>
          <p:cNvSpPr/>
          <p:nvPr/>
        </p:nvSpPr>
        <p:spPr>
          <a:xfrm>
            <a:off x="0" y="6642720"/>
            <a:ext cx="121780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DE" sz="1800" spc="-1" strike="noStrike">
                <a:solidFill>
                  <a:srgbClr val="000000"/>
                </a:solidFill>
                <a:latin typeface="Arial"/>
              </a:rPr>
              <a:t>Click to edit the title text format</a:t>
            </a:r>
            <a:endParaRPr b="0" lang="en-DE" sz="18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DE" sz="2800" spc="-1" strike="noStrike">
                <a:solidFill>
                  <a:srgbClr val="000000"/>
                </a:solidFill>
                <a:latin typeface="Arial"/>
              </a:rPr>
              <a:t>Click to edit the outline text format</a:t>
            </a:r>
            <a:endParaRPr b="0" lang="en-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en-DE" sz="2000" spc="-1" strike="noStrike">
                <a:solidFill>
                  <a:srgbClr val="000000"/>
                </a:solidFill>
                <a:latin typeface="Arial"/>
              </a:rPr>
              <a:t>Second Outline Level</a:t>
            </a:r>
            <a:endParaRPr b="0" lang="en-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en-DE" sz="1800" spc="-1" strike="noStrike">
                <a:solidFill>
                  <a:srgbClr val="000000"/>
                </a:solidFill>
                <a:latin typeface="Arial"/>
              </a:rPr>
              <a:t>Third Outline Level</a:t>
            </a:r>
            <a:endParaRPr b="0" lang="en-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en-DE" sz="1800" spc="-1" strike="noStrike">
                <a:solidFill>
                  <a:srgbClr val="000000"/>
                </a:solidFill>
                <a:latin typeface="Arial"/>
              </a:rPr>
              <a:t>Fourth Outline Level</a:t>
            </a:r>
            <a:endParaRPr b="0" lang="en-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Fifth Outline Level</a:t>
            </a:r>
            <a:endParaRPr b="0" lang="en-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Sixth Outline Level</a:t>
            </a:r>
            <a:endParaRPr b="0" lang="en-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Seventh Outline Level</a:t>
            </a:r>
            <a:endParaRPr b="0" lang="en-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DE" sz="1800" spc="-1" strike="noStrike">
                <a:solidFill>
                  <a:srgbClr val="000000"/>
                </a:solidFill>
                <a:latin typeface="Arial"/>
              </a:rPr>
              <a:t>Click to edit the title text format</a:t>
            </a:r>
            <a:endParaRPr b="0" lang="en-DE" sz="1800" spc="-1" strike="noStrike">
              <a:solidFill>
                <a:srgbClr val="000000"/>
              </a:solidFill>
              <a:latin typeface="Arial"/>
            </a:endParaRPr>
          </a:p>
        </p:txBody>
      </p:sp>
      <p:sp>
        <p:nvSpPr>
          <p:cNvPr id="9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DE" sz="2800" spc="-1" strike="noStrike">
                <a:solidFill>
                  <a:srgbClr val="000000"/>
                </a:solidFill>
                <a:latin typeface="Arial"/>
              </a:rPr>
              <a:t>Click to edit the outline text format</a:t>
            </a:r>
            <a:endParaRPr b="0" lang="en-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en-DE" sz="2000" spc="-1" strike="noStrike">
                <a:solidFill>
                  <a:srgbClr val="000000"/>
                </a:solidFill>
                <a:latin typeface="Arial"/>
              </a:rPr>
              <a:t>Second Outline Level</a:t>
            </a:r>
            <a:endParaRPr b="0" lang="en-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en-DE" sz="1800" spc="-1" strike="noStrike">
                <a:solidFill>
                  <a:srgbClr val="000000"/>
                </a:solidFill>
                <a:latin typeface="Arial"/>
              </a:rPr>
              <a:t>Third Outline Level</a:t>
            </a:r>
            <a:endParaRPr b="0" lang="en-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en-DE" sz="1800" spc="-1" strike="noStrike">
                <a:solidFill>
                  <a:srgbClr val="000000"/>
                </a:solidFill>
                <a:latin typeface="Arial"/>
              </a:rPr>
              <a:t>Fourth Outline Level</a:t>
            </a:r>
            <a:endParaRPr b="0" lang="en-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Fifth Outline Level</a:t>
            </a:r>
            <a:endParaRPr b="0" lang="en-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Sixth Outline Level</a:t>
            </a:r>
            <a:endParaRPr b="0" lang="en-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Seventh Outline Level</a:t>
            </a:r>
            <a:endParaRPr b="0" lang="en-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0" name="CustomShape 1"/>
          <p:cNvSpPr/>
          <p:nvPr/>
        </p:nvSpPr>
        <p:spPr>
          <a:xfrm>
            <a:off x="11444760" y="0"/>
            <a:ext cx="727560" cy="68364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1" name="CustomShape 2"/>
          <p:cNvSpPr/>
          <p:nvPr/>
        </p:nvSpPr>
        <p:spPr>
          <a:xfrm>
            <a:off x="11438640" y="6453360"/>
            <a:ext cx="7444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8AE1555-95E4-403D-ADBB-751D8885517B}"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32" name="CustomShape 3"/>
          <p:cNvSpPr/>
          <p:nvPr/>
        </p:nvSpPr>
        <p:spPr>
          <a:xfrm>
            <a:off x="912240" y="1268280"/>
            <a:ext cx="9194400" cy="347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3" name="Picture 19" descr="Logo_TUC_de_RGB"/>
          <p:cNvPicPr/>
          <p:nvPr/>
        </p:nvPicPr>
        <p:blipFill>
          <a:blip r:embed="rId2"/>
          <a:stretch/>
        </p:blipFill>
        <p:spPr>
          <a:xfrm>
            <a:off x="0" y="0"/>
            <a:ext cx="3038400" cy="548280"/>
          </a:xfrm>
          <a:prstGeom prst="rect">
            <a:avLst/>
          </a:prstGeom>
          <a:ln w="0">
            <a:noFill/>
          </a:ln>
        </p:spPr>
      </p:pic>
      <p:pic>
        <p:nvPicPr>
          <p:cNvPr id="134" name="Grafik 2" descr=""/>
          <p:cNvPicPr/>
          <p:nvPr/>
        </p:nvPicPr>
        <p:blipFill>
          <a:blip r:embed="rId3"/>
          <a:stretch/>
        </p:blipFill>
        <p:spPr>
          <a:xfrm>
            <a:off x="7430400" y="134640"/>
            <a:ext cx="3684240" cy="500400"/>
          </a:xfrm>
          <a:prstGeom prst="rect">
            <a:avLst/>
          </a:prstGeom>
          <a:ln w="0">
            <a:noFill/>
          </a:ln>
        </p:spPr>
      </p:pic>
      <p:sp>
        <p:nvSpPr>
          <p:cNvPr id="135" name="CustomShape 4"/>
          <p:cNvSpPr/>
          <p:nvPr/>
        </p:nvSpPr>
        <p:spPr>
          <a:xfrm>
            <a:off x="11444760" y="0"/>
            <a:ext cx="727560" cy="68364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6" name="CustomShape 5"/>
          <p:cNvSpPr/>
          <p:nvPr/>
        </p:nvSpPr>
        <p:spPr>
          <a:xfrm>
            <a:off x="11438640" y="6453360"/>
            <a:ext cx="7444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29B9038-8A84-4205-A476-E633485037FA}"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37" name="CustomShape 160"/>
          <p:cNvSpPr/>
          <p:nvPr/>
        </p:nvSpPr>
        <p:spPr>
          <a:xfrm>
            <a:off x="0" y="6642720"/>
            <a:ext cx="121780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DE" sz="1800" spc="-1" strike="noStrike">
                <a:solidFill>
                  <a:srgbClr val="000000"/>
                </a:solidFill>
                <a:latin typeface="Arial"/>
              </a:rPr>
              <a:t>Click to edit the title text format</a:t>
            </a:r>
            <a:endParaRPr b="0" lang="en-DE" sz="1800" spc="-1" strike="noStrike">
              <a:solidFill>
                <a:srgbClr val="000000"/>
              </a:solidFill>
              <a:latin typeface="Arial"/>
            </a:endParaRPr>
          </a:p>
        </p:txBody>
      </p:sp>
      <p:sp>
        <p:nvSpPr>
          <p:cNvPr id="1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DE" sz="2800" spc="-1" strike="noStrike">
                <a:solidFill>
                  <a:srgbClr val="000000"/>
                </a:solidFill>
                <a:latin typeface="Arial"/>
              </a:rPr>
              <a:t>Click to edit the outline text format</a:t>
            </a:r>
            <a:endParaRPr b="0" lang="en-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en-DE" sz="2000" spc="-1" strike="noStrike">
                <a:solidFill>
                  <a:srgbClr val="000000"/>
                </a:solidFill>
                <a:latin typeface="Arial"/>
              </a:rPr>
              <a:t>Second Outline Level</a:t>
            </a:r>
            <a:endParaRPr b="0" lang="en-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en-DE" sz="1800" spc="-1" strike="noStrike">
                <a:solidFill>
                  <a:srgbClr val="000000"/>
                </a:solidFill>
                <a:latin typeface="Arial"/>
              </a:rPr>
              <a:t>Third Outline Level</a:t>
            </a:r>
            <a:endParaRPr b="0" lang="en-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en-DE" sz="1800" spc="-1" strike="noStrike">
                <a:solidFill>
                  <a:srgbClr val="000000"/>
                </a:solidFill>
                <a:latin typeface="Arial"/>
              </a:rPr>
              <a:t>Fourth Outline Level</a:t>
            </a:r>
            <a:endParaRPr b="0" lang="en-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Fifth Outline Level</a:t>
            </a:r>
            <a:endParaRPr b="0" lang="en-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Sixth Outline Level</a:t>
            </a:r>
            <a:endParaRPr b="0" lang="en-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Seventh Outline Level</a:t>
            </a:r>
            <a:endParaRPr b="0" lang="en-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6" name="CustomShape 1"/>
          <p:cNvSpPr/>
          <p:nvPr/>
        </p:nvSpPr>
        <p:spPr>
          <a:xfrm>
            <a:off x="11444760" y="0"/>
            <a:ext cx="727560" cy="68364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77" name="CustomShape 2"/>
          <p:cNvSpPr/>
          <p:nvPr/>
        </p:nvSpPr>
        <p:spPr>
          <a:xfrm>
            <a:off x="11438640" y="6453360"/>
            <a:ext cx="7444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03EC835-41B2-46CA-A3C2-0557CFCC284C}"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78" name="CustomShape 3"/>
          <p:cNvSpPr/>
          <p:nvPr/>
        </p:nvSpPr>
        <p:spPr>
          <a:xfrm>
            <a:off x="912240" y="1268280"/>
            <a:ext cx="9194400" cy="347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79" name="Picture 19" descr="Logo_TUC_de_RGB"/>
          <p:cNvPicPr/>
          <p:nvPr/>
        </p:nvPicPr>
        <p:blipFill>
          <a:blip r:embed="rId2"/>
          <a:stretch/>
        </p:blipFill>
        <p:spPr>
          <a:xfrm>
            <a:off x="0" y="0"/>
            <a:ext cx="3038400" cy="548280"/>
          </a:xfrm>
          <a:prstGeom prst="rect">
            <a:avLst/>
          </a:prstGeom>
          <a:ln w="0">
            <a:noFill/>
          </a:ln>
        </p:spPr>
      </p:pic>
      <p:pic>
        <p:nvPicPr>
          <p:cNvPr id="180" name="Grafik 2" descr=""/>
          <p:cNvPicPr/>
          <p:nvPr/>
        </p:nvPicPr>
        <p:blipFill>
          <a:blip r:embed="rId3"/>
          <a:stretch/>
        </p:blipFill>
        <p:spPr>
          <a:xfrm>
            <a:off x="7430400" y="134640"/>
            <a:ext cx="3684240" cy="500400"/>
          </a:xfrm>
          <a:prstGeom prst="rect">
            <a:avLst/>
          </a:prstGeom>
          <a:ln w="0">
            <a:noFill/>
          </a:ln>
        </p:spPr>
      </p:pic>
      <p:sp>
        <p:nvSpPr>
          <p:cNvPr id="181" name="CustomShape 4"/>
          <p:cNvSpPr/>
          <p:nvPr/>
        </p:nvSpPr>
        <p:spPr>
          <a:xfrm>
            <a:off x="11444760" y="0"/>
            <a:ext cx="727560" cy="68364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82" name="CustomShape 5"/>
          <p:cNvSpPr/>
          <p:nvPr/>
        </p:nvSpPr>
        <p:spPr>
          <a:xfrm>
            <a:off x="11438640" y="6453360"/>
            <a:ext cx="7444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CF5A8E7-60AE-4959-9CF3-45B15534E2EE}"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83" name="CustomShape 160"/>
          <p:cNvSpPr/>
          <p:nvPr/>
        </p:nvSpPr>
        <p:spPr>
          <a:xfrm>
            <a:off x="0" y="6642720"/>
            <a:ext cx="121780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DE" sz="1800" spc="-1" strike="noStrike">
                <a:solidFill>
                  <a:srgbClr val="000000"/>
                </a:solidFill>
                <a:latin typeface="Arial"/>
              </a:rPr>
              <a:t>Click to edit the title text format</a:t>
            </a:r>
            <a:endParaRPr b="0" lang="en-DE" sz="1800" spc="-1" strike="noStrike">
              <a:solidFill>
                <a:srgbClr val="000000"/>
              </a:solidFill>
              <a:latin typeface="Arial"/>
            </a:endParaRPr>
          </a:p>
        </p:txBody>
      </p:sp>
      <p:sp>
        <p:nvSpPr>
          <p:cNvPr id="18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DE" sz="2800" spc="-1" strike="noStrike">
                <a:solidFill>
                  <a:srgbClr val="000000"/>
                </a:solidFill>
                <a:latin typeface="Arial"/>
              </a:rPr>
              <a:t>Click to edit the outline text format</a:t>
            </a:r>
            <a:endParaRPr b="0" lang="en-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en-DE" sz="2000" spc="-1" strike="noStrike">
                <a:solidFill>
                  <a:srgbClr val="000000"/>
                </a:solidFill>
                <a:latin typeface="Arial"/>
              </a:rPr>
              <a:t>Second Outline Level</a:t>
            </a:r>
            <a:endParaRPr b="0" lang="en-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en-DE" sz="1800" spc="-1" strike="noStrike">
                <a:solidFill>
                  <a:srgbClr val="000000"/>
                </a:solidFill>
                <a:latin typeface="Arial"/>
              </a:rPr>
              <a:t>Third Outline Level</a:t>
            </a:r>
            <a:endParaRPr b="0" lang="en-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en-DE" sz="1800" spc="-1" strike="noStrike">
                <a:solidFill>
                  <a:srgbClr val="000000"/>
                </a:solidFill>
                <a:latin typeface="Arial"/>
              </a:rPr>
              <a:t>Fourth Outline Level</a:t>
            </a:r>
            <a:endParaRPr b="0" lang="en-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Fifth Outline Level</a:t>
            </a:r>
            <a:endParaRPr b="0" lang="en-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Sixth Outline Level</a:t>
            </a:r>
            <a:endParaRPr b="0" lang="en-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Seventh Outline Level</a:t>
            </a:r>
            <a:endParaRPr b="0" lang="en-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2"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23"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9AC4420-03B6-4AB7-AA9D-1E61D469D338}"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24"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25" name="Picture 19" descr="Logo_TUC_de_RGB"/>
          <p:cNvPicPr/>
          <p:nvPr/>
        </p:nvPicPr>
        <p:blipFill>
          <a:blip r:embed="rId2"/>
          <a:stretch/>
        </p:blipFill>
        <p:spPr>
          <a:xfrm>
            <a:off x="0" y="0"/>
            <a:ext cx="3031560" cy="541440"/>
          </a:xfrm>
          <a:prstGeom prst="rect">
            <a:avLst/>
          </a:prstGeom>
          <a:ln w="0">
            <a:noFill/>
          </a:ln>
        </p:spPr>
      </p:pic>
      <p:pic>
        <p:nvPicPr>
          <p:cNvPr id="226" name="Grafik 2" descr=""/>
          <p:cNvPicPr/>
          <p:nvPr/>
        </p:nvPicPr>
        <p:blipFill>
          <a:blip r:embed="rId3"/>
          <a:stretch/>
        </p:blipFill>
        <p:spPr>
          <a:xfrm>
            <a:off x="7430400" y="134640"/>
            <a:ext cx="3677400" cy="493560"/>
          </a:xfrm>
          <a:prstGeom prst="rect">
            <a:avLst/>
          </a:prstGeom>
          <a:ln w="0">
            <a:noFill/>
          </a:ln>
        </p:spPr>
      </p:pic>
      <p:sp>
        <p:nvSpPr>
          <p:cNvPr id="227"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228"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29" name="CustomShape 160"/>
          <p:cNvSpPr/>
          <p:nvPr/>
        </p:nvSpPr>
        <p:spPr>
          <a:xfrm>
            <a:off x="0" y="6642720"/>
            <a:ext cx="121780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3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DE" sz="1800" spc="-1" strike="noStrike">
                <a:solidFill>
                  <a:srgbClr val="000000"/>
                </a:solidFill>
                <a:latin typeface="Arial"/>
              </a:rPr>
              <a:t>Click to edit the title text format</a:t>
            </a:r>
            <a:endParaRPr b="0" lang="en-DE" sz="1800" spc="-1" strike="noStrike">
              <a:solidFill>
                <a:srgbClr val="000000"/>
              </a:solidFill>
              <a:latin typeface="Arial"/>
            </a:endParaRPr>
          </a:p>
        </p:txBody>
      </p:sp>
      <p:sp>
        <p:nvSpPr>
          <p:cNvPr id="23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DE" sz="2800" spc="-1" strike="noStrike">
                <a:solidFill>
                  <a:srgbClr val="000000"/>
                </a:solidFill>
                <a:latin typeface="Arial"/>
              </a:rPr>
              <a:t>Click to edit the outline text format</a:t>
            </a:r>
            <a:endParaRPr b="0" lang="en-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en-DE" sz="2000" spc="-1" strike="noStrike">
                <a:solidFill>
                  <a:srgbClr val="000000"/>
                </a:solidFill>
                <a:latin typeface="Arial"/>
              </a:rPr>
              <a:t>Second Outline Level</a:t>
            </a:r>
            <a:endParaRPr b="0" lang="en-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en-DE" sz="1800" spc="-1" strike="noStrike">
                <a:solidFill>
                  <a:srgbClr val="000000"/>
                </a:solidFill>
                <a:latin typeface="Arial"/>
              </a:rPr>
              <a:t>Third Outline Level</a:t>
            </a:r>
            <a:endParaRPr b="0" lang="en-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en-DE" sz="1800" spc="-1" strike="noStrike">
                <a:solidFill>
                  <a:srgbClr val="000000"/>
                </a:solidFill>
                <a:latin typeface="Arial"/>
              </a:rPr>
              <a:t>Fourth Outline Level</a:t>
            </a:r>
            <a:endParaRPr b="0" lang="en-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Fifth Outline Level</a:t>
            </a:r>
            <a:endParaRPr b="0" lang="en-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Sixth Outline Level</a:t>
            </a:r>
            <a:endParaRPr b="0" lang="en-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Seventh Outline Level</a:t>
            </a:r>
            <a:endParaRPr b="0" lang="en-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hyperlink" Target="https://www.iso.org/standard/38498.html"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ec.europa.eu/clima/system/files/2020-09/2020_study_main_report_en.pdf" TargetMode="External"/><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4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3.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5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3.png"/><Relationship Id="rId4"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3.png"/><Relationship Id="rId4"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chart" Target="../charts/chart2.xml"/><Relationship Id="rId3"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67.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68.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6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49.xml"/>
</Relationships>
</file>

<file path=ppt/slides/_rels/slide7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7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76"/>
          <p:cNvSpPr/>
          <p:nvPr/>
        </p:nvSpPr>
        <p:spPr>
          <a:xfrm>
            <a:off x="527400" y="1412640"/>
            <a:ext cx="10358640" cy="114516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GB" sz="3200" spc="-1" strike="noStrike">
              <a:solidFill>
                <a:srgbClr val="000000"/>
              </a:solidFill>
              <a:latin typeface="Arial"/>
            </a:endParaRPr>
          </a:p>
        </p:txBody>
      </p:sp>
      <p:sp>
        <p:nvSpPr>
          <p:cNvPr id="269" name="CustomShape 177"/>
          <p:cNvSpPr/>
          <p:nvPr/>
        </p:nvSpPr>
        <p:spPr>
          <a:xfrm>
            <a:off x="527400" y="2852640"/>
            <a:ext cx="10358640" cy="23659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9: </a:t>
            </a:r>
            <a:r>
              <a:rPr b="1" lang="de-DE" sz="2400" spc="-1" strike="noStrike">
                <a:solidFill>
                  <a:srgbClr val="000000"/>
                </a:solidFill>
                <a:latin typeface="DejaVu Sans"/>
                <a:ea typeface="DejaVu Sans"/>
              </a:rPr>
              <a:t>Life Cycle Assessment </a:t>
            </a: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Anant Sujatanagarjuna</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Chintan Patel</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Assessment (LCA)</a:t>
            </a:r>
            <a:endParaRPr b="0" lang="en-GB" sz="2400" spc="-1" strike="noStrike">
              <a:solidFill>
                <a:srgbClr val="000000"/>
              </a:solidFill>
              <a:latin typeface="Arial"/>
            </a:endParaRPr>
          </a:p>
        </p:txBody>
      </p:sp>
      <p:sp>
        <p:nvSpPr>
          <p:cNvPr id="297" name="CustomShape 2"/>
          <p:cNvSpPr/>
          <p:nvPr/>
        </p:nvSpPr>
        <p:spPr>
          <a:xfrm>
            <a:off x="335520" y="1268280"/>
            <a:ext cx="1073016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ISO 14040/14044 (ISO14040, 2006) (ISO14044, 2006) together provide a </a:t>
            </a:r>
            <a:r>
              <a:rPr b="0" i="1" lang="en-GB" sz="1800" spc="-1" strike="noStrike">
                <a:solidFill>
                  <a:srgbClr val="000000"/>
                </a:solidFill>
                <a:latin typeface="DejaVu Sans"/>
                <a:ea typeface="DejaVu Sans"/>
              </a:rPr>
              <a:t>loose</a:t>
            </a:r>
            <a:r>
              <a:rPr b="0" lang="en-GB" sz="1800" spc="-1" strike="noStrike">
                <a:solidFill>
                  <a:srgbClr val="000000"/>
                </a:solidFill>
                <a:latin typeface="DejaVu Sans"/>
                <a:ea typeface="DejaVu Sans"/>
              </a:rPr>
              <a:t> methodology for conducting LCA studies.</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14040 defines the </a:t>
            </a:r>
            <a:r>
              <a:rPr b="0" i="1" lang="en-GB" sz="1800" spc="-1" strike="noStrike">
                <a:solidFill>
                  <a:srgbClr val="000000"/>
                </a:solidFill>
                <a:latin typeface="DejaVu Sans"/>
                <a:ea typeface="DejaVu Sans"/>
              </a:rPr>
              <a:t>principles and framework </a:t>
            </a:r>
            <a:r>
              <a:rPr b="0" lang="en-GB" sz="1800" spc="-1" strike="noStrike">
                <a:solidFill>
                  <a:srgbClr val="000000"/>
                </a:solidFill>
                <a:latin typeface="DejaVu Sans"/>
                <a:ea typeface="DejaVu Sans"/>
              </a:rPr>
              <a:t>of the standard</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14044 provides </a:t>
            </a:r>
            <a:r>
              <a:rPr b="0" i="1" lang="en-GB" sz="1800" spc="-1" strike="noStrike">
                <a:solidFill>
                  <a:srgbClr val="000000"/>
                </a:solidFill>
                <a:latin typeface="DejaVu Sans"/>
                <a:ea typeface="DejaVu Sans"/>
              </a:rPr>
              <a:t>requirements and guidelines </a:t>
            </a:r>
            <a:r>
              <a:rPr b="0" lang="en-GB" sz="1800" spc="-1" strike="noStrike">
                <a:solidFill>
                  <a:srgbClr val="000000"/>
                </a:solidFill>
                <a:latin typeface="DejaVu Sans"/>
                <a:ea typeface="DejaVu Sans"/>
              </a:rPr>
              <a:t>for LCA practitioners.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Their scope is very broad, hence requiring LCA practitioners to further refine the methodology for their specific needs.</a:t>
            </a:r>
            <a:endParaRPr b="0" lang="en-GB" sz="1800" spc="-1" strike="noStrike">
              <a:solidFill>
                <a:srgbClr val="000000"/>
              </a:solidFill>
              <a:latin typeface="Arial"/>
            </a:endParaRPr>
          </a:p>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GB" sz="1800" spc="-1" strike="noStrike">
              <a:solidFill>
                <a:srgbClr val="000000"/>
              </a:solidFill>
              <a:latin typeface="Arial"/>
            </a:endParaRPr>
          </a:p>
        </p:txBody>
      </p:sp>
      <p:sp>
        <p:nvSpPr>
          <p:cNvPr id="298" name="CustomShape 3"/>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ISO 14040 &amp; ISO 14044</a:t>
            </a:r>
            <a:endParaRPr b="0" lang="en-GB" sz="2200" spc="-1" strike="noStrike">
              <a:solidFill>
                <a:srgbClr val="000000"/>
              </a:solidFill>
              <a:latin typeface="Arial"/>
            </a:endParaRPr>
          </a:p>
        </p:txBody>
      </p:sp>
      <p:sp>
        <p:nvSpPr>
          <p:cNvPr id="299" name="CustomShape 4"/>
          <p:cNvSpPr/>
          <p:nvPr/>
        </p:nvSpPr>
        <p:spPr>
          <a:xfrm>
            <a:off x="274320" y="6219360"/>
            <a:ext cx="10685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14044 Environmental management — Life cycle assessment — Requirements and guidelines, International standards organisation (</a:t>
            </a:r>
            <a:r>
              <a:rPr b="0" lang="en-US" sz="900" spc="-1" strike="noStrike" u="sng">
                <a:solidFill>
                  <a:srgbClr val="0000ff"/>
                </a:solidFill>
                <a:uFillTx/>
                <a:latin typeface="Roboto"/>
                <a:ea typeface="Roboto"/>
                <a:hlinkClick r:id="rId1"/>
              </a:rPr>
              <a:t>https://www.iso.org/standard/38498.html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00" name="CustomShape 5"/>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01" name="CustomShape 175"/>
          <p:cNvSpPr/>
          <p:nvPr/>
        </p:nvSpPr>
        <p:spPr>
          <a:xfrm>
            <a:off x="10228680" y="752040"/>
            <a:ext cx="510120" cy="48996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Assessment (LCA)</a:t>
            </a:r>
            <a:endParaRPr b="0" lang="en-GB" sz="2400" spc="-1" strike="noStrike">
              <a:solidFill>
                <a:srgbClr val="000000"/>
              </a:solidFill>
              <a:latin typeface="Arial"/>
            </a:endParaRPr>
          </a:p>
        </p:txBody>
      </p:sp>
      <p:sp>
        <p:nvSpPr>
          <p:cNvPr id="303" name="CustomShape 2"/>
          <p:cNvSpPr/>
          <p:nvPr/>
        </p:nvSpPr>
        <p:spPr>
          <a:xfrm>
            <a:off x="335520" y="1268280"/>
            <a:ext cx="53647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Determining the environmental impacts of conventional and alternatively fuelled vehicles through LCA”</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Prepared by </a:t>
            </a:r>
            <a:r>
              <a:rPr b="0" i="1" lang="en-GB" sz="1800" spc="-1" strike="noStrike">
                <a:solidFill>
                  <a:srgbClr val="000000"/>
                </a:solidFill>
                <a:latin typeface="DejaVu Sans"/>
                <a:ea typeface="DejaVu Sans"/>
              </a:rPr>
              <a:t>Ricardo Energy and Environment</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Generally follows the ISO 14040 and ISO 14044 standards.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GB" sz="1800" spc="-1" strike="noStrike">
              <a:solidFill>
                <a:srgbClr val="000000"/>
              </a:solidFill>
              <a:latin typeface="Arial"/>
            </a:endParaRPr>
          </a:p>
        </p:txBody>
      </p:sp>
      <p:sp>
        <p:nvSpPr>
          <p:cNvPr id="304" name="CustomShape 3"/>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2020 EU Commission Report </a:t>
            </a:r>
            <a:endParaRPr b="0" lang="en-GB" sz="2200" spc="-1" strike="noStrike">
              <a:solidFill>
                <a:srgbClr val="000000"/>
              </a:solidFill>
              <a:latin typeface="Arial"/>
            </a:endParaRPr>
          </a:p>
        </p:txBody>
      </p:sp>
      <p:sp>
        <p:nvSpPr>
          <p:cNvPr id="305" name="CustomShape 4"/>
          <p:cNvSpPr/>
          <p:nvPr/>
        </p:nvSpPr>
        <p:spPr>
          <a:xfrm>
            <a:off x="274320" y="625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06" name="Grafik 305" descr=""/>
          <p:cNvPicPr/>
          <p:nvPr/>
        </p:nvPicPr>
        <p:blipFill>
          <a:blip r:embed="rId2"/>
          <a:stretch/>
        </p:blipFill>
        <p:spPr>
          <a:xfrm>
            <a:off x="5378400" y="1312200"/>
            <a:ext cx="5993640" cy="478980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Assessment (LCA)</a:t>
            </a:r>
            <a:endParaRPr b="0" lang="en-GB" sz="2400" spc="-1" strike="noStrike">
              <a:solidFill>
                <a:srgbClr val="000000"/>
              </a:solidFill>
              <a:latin typeface="Arial"/>
            </a:endParaRPr>
          </a:p>
        </p:txBody>
      </p:sp>
      <p:pic>
        <p:nvPicPr>
          <p:cNvPr id="308" name="Grafik 307" descr=""/>
          <p:cNvPicPr/>
          <p:nvPr/>
        </p:nvPicPr>
        <p:blipFill>
          <a:blip r:embed="rId1"/>
          <a:stretch/>
        </p:blipFill>
        <p:spPr>
          <a:xfrm>
            <a:off x="4476960" y="1719360"/>
            <a:ext cx="3223440" cy="3404520"/>
          </a:xfrm>
          <a:prstGeom prst="rect">
            <a:avLst/>
          </a:prstGeom>
          <a:ln w="0">
            <a:noFill/>
          </a:ln>
        </p:spPr>
      </p:pic>
      <p:sp>
        <p:nvSpPr>
          <p:cNvPr id="309" name="CustomShape 2"/>
          <p:cNvSpPr/>
          <p:nvPr/>
        </p:nvSpPr>
        <p:spPr>
          <a:xfrm>
            <a:off x="3200400" y="3200400"/>
            <a:ext cx="112824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LCI</a:t>
            </a:r>
            <a:endParaRPr b="0" lang="en-GB" sz="1800" spc="-1" strike="noStrike">
              <a:solidFill>
                <a:srgbClr val="000000"/>
              </a:solidFill>
              <a:latin typeface="Arial"/>
            </a:endParaRPr>
          </a:p>
        </p:txBody>
      </p:sp>
      <p:sp>
        <p:nvSpPr>
          <p:cNvPr id="310" name="CustomShape 3"/>
          <p:cNvSpPr/>
          <p:nvPr/>
        </p:nvSpPr>
        <p:spPr>
          <a:xfrm>
            <a:off x="3200760" y="4640400"/>
            <a:ext cx="112824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LCIA</a:t>
            </a:r>
            <a:endParaRPr b="0" lang="en-GB" sz="1800" spc="-1" strike="noStrike">
              <a:solidFill>
                <a:srgbClr val="000000"/>
              </a:solidFill>
              <a:latin typeface="Arial"/>
            </a:endParaRPr>
          </a:p>
        </p:txBody>
      </p:sp>
      <p:sp>
        <p:nvSpPr>
          <p:cNvPr id="311" name="CustomShape 4"/>
          <p:cNvSpPr/>
          <p:nvPr/>
        </p:nvSpPr>
        <p:spPr>
          <a:xfrm>
            <a:off x="274320" y="6219360"/>
            <a:ext cx="77641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Mr3641 – https://commons.wikimedia.org/wiki/File:PhasesOfLifeCycleAnalysis.png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12" name="CustomShape 165"/>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The four main stages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CustomShape 1"/>
          <p:cNvSpPr/>
          <p:nvPr/>
        </p:nvSpPr>
        <p:spPr>
          <a:xfrm>
            <a:off x="335520" y="4406760"/>
            <a:ext cx="10730160" cy="1339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Goal and scope definition</a:t>
            </a:r>
            <a:endParaRPr b="0" lang="en-GB" sz="3000" spc="-1" strike="noStrike">
              <a:solidFill>
                <a:srgbClr val="000000"/>
              </a:solidFill>
              <a:latin typeface="Arial"/>
            </a:endParaRPr>
          </a:p>
        </p:txBody>
      </p:sp>
      <p:sp>
        <p:nvSpPr>
          <p:cNvPr id="314" name="CustomShape 2"/>
          <p:cNvSpPr/>
          <p:nvPr/>
        </p:nvSpPr>
        <p:spPr>
          <a:xfrm>
            <a:off x="335520" y="2906640"/>
            <a:ext cx="10730160" cy="147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16" name="CustomShape 2"/>
          <p:cNvSpPr/>
          <p:nvPr/>
        </p:nvSpPr>
        <p:spPr>
          <a:xfrm>
            <a:off x="335520" y="1268280"/>
            <a:ext cx="106297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goal of an LCA states: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reasons for carrying out the study</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audience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Whether the results are intended to be used in comparitive assertions released publicly</a:t>
            </a:r>
            <a:endParaRPr b="0" lang="en-GB" sz="1800" spc="-1" strike="noStrike">
              <a:solidFill>
                <a:srgbClr val="000000"/>
              </a:solidFill>
              <a:latin typeface="Arial"/>
            </a:endParaRPr>
          </a:p>
        </p:txBody>
      </p:sp>
      <p:sp>
        <p:nvSpPr>
          <p:cNvPr id="317" name="CustomShape 4"/>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Goal of an LCA study</a:t>
            </a:r>
            <a:endParaRPr b="0" lang="en-GB" sz="2200" spc="-1" strike="noStrike">
              <a:solidFill>
                <a:srgbClr val="000000"/>
              </a:solidFill>
              <a:latin typeface="Arial"/>
            </a:endParaRPr>
          </a:p>
        </p:txBody>
      </p:sp>
      <p:sp>
        <p:nvSpPr>
          <p:cNvPr id="318" name="CustomShape 5"/>
          <p:cNvSpPr/>
          <p:nvPr/>
        </p:nvSpPr>
        <p:spPr>
          <a:xfrm>
            <a:off x="274320" y="6399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19" name="CustomShape 6"/>
          <p:cNvSpPr/>
          <p:nvPr/>
        </p:nvSpPr>
        <p:spPr>
          <a:xfrm>
            <a:off x="274320" y="6147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37"/>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21" name="CustomShape 39"/>
          <p:cNvSpPr/>
          <p:nvPr/>
        </p:nvSpPr>
        <p:spPr>
          <a:xfrm>
            <a:off x="457200" y="1268280"/>
            <a:ext cx="1054584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 A representative selection of road vehicle configurations.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Aims to enhance the Commission's understanding of environmental impacts and of suitable methodologies to assess them in the mid- to long-term time frame (until 2050).</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Target audience: European Commission and decision-makers.</a:t>
            </a:r>
            <a:endParaRPr b="0" lang="en-GB" sz="1800" spc="-1" strike="noStrike">
              <a:solidFill>
                <a:srgbClr val="000000"/>
              </a:solidFill>
              <a:latin typeface="Arial"/>
            </a:endParaRPr>
          </a:p>
        </p:txBody>
      </p:sp>
      <p:sp>
        <p:nvSpPr>
          <p:cNvPr id="322" name="CustomShape 40"/>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Goal of an LCA study</a:t>
            </a:r>
            <a:endParaRPr b="0" lang="en-GB" sz="2200" spc="-1" strike="noStrike">
              <a:solidFill>
                <a:srgbClr val="000000"/>
              </a:solidFill>
              <a:latin typeface="Arial"/>
            </a:endParaRPr>
          </a:p>
        </p:txBody>
      </p:sp>
      <p:sp>
        <p:nvSpPr>
          <p:cNvPr id="323" name="CustomShape 41"/>
          <p:cNvSpPr/>
          <p:nvPr/>
        </p:nvSpPr>
        <p:spPr>
          <a:xfrm>
            <a:off x="274320" y="6399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24" name="CustomShape 42"/>
          <p:cNvSpPr/>
          <p:nvPr/>
        </p:nvSpPr>
        <p:spPr>
          <a:xfrm>
            <a:off x="274320" y="6147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26" name="CustomShape 2"/>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327" name="CustomShape 3"/>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328" name="CustomShape 6"/>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CustomShape 38"/>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30" name="CustomShape 43"/>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331" name="CustomShape 44"/>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332" name="CustomShape 47"/>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33" name="CustomShape 46"/>
          <p:cNvSpPr/>
          <p:nvPr/>
        </p:nvSpPr>
        <p:spPr>
          <a:xfrm>
            <a:off x="6419520" y="2286000"/>
            <a:ext cx="363204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
        <p:nvSpPr>
          <p:cNvPr id="334" name="Gerader Verbinder 333"/>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chorCtr="1">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CustomShape 45"/>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36" name="CustomShape 48"/>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337" name="CustomShape 49"/>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338" name="CustomShape 50"/>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39" name="Gerader Verbinder 338"/>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chorCtr="1">
            <a:noAutofit/>
          </a:bodyPr>
          <a:p>
            <a:endParaRPr b="0" lang="en-US" sz="1800" spc="-1" strike="noStrike">
              <a:solidFill>
                <a:srgbClr val="000000"/>
              </a:solidFill>
              <a:latin typeface="Arial"/>
              <a:ea typeface="DejaVu Sans"/>
            </a:endParaRPr>
          </a:p>
        </p:txBody>
      </p:sp>
      <p:sp>
        <p:nvSpPr>
          <p:cNvPr id="340" name="CustomShape 52"/>
          <p:cNvSpPr/>
          <p:nvPr/>
        </p:nvSpPr>
        <p:spPr>
          <a:xfrm>
            <a:off x="6400800" y="4012560"/>
            <a:ext cx="3650760" cy="19242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measure of the outputs from processes in a given product system required to deliver the performace defined by</a:t>
            </a:r>
            <a:endParaRPr b="0" lang="en-GB" sz="1800" spc="-1" strike="noStrike">
              <a:solidFill>
                <a:srgbClr val="000000"/>
              </a:solidFill>
              <a:latin typeface="Arial"/>
            </a:endParaRPr>
          </a:p>
          <a:p>
            <a:pPr algn="ctr">
              <a:lnSpc>
                <a:spcPct val="100000"/>
              </a:lnSpc>
            </a:pPr>
            <a:r>
              <a:rPr b="0" lang="en-US" sz="1800" spc="-1" strike="noStrike">
                <a:solidFill>
                  <a:srgbClr val="000000"/>
                </a:solidFill>
                <a:latin typeface="DejaVu Sans"/>
                <a:ea typeface="DejaVu Sans"/>
              </a:rPr>
              <a:t>the functional unit</a:t>
            </a:r>
            <a:endParaRPr b="0" lang="en-GB" sz="1800" spc="-1" strike="noStrike">
              <a:solidFill>
                <a:srgbClr val="000000"/>
              </a:solidFill>
              <a:latin typeface="Arial"/>
            </a:endParaRPr>
          </a:p>
        </p:txBody>
      </p:sp>
      <p:sp>
        <p:nvSpPr>
          <p:cNvPr id="341" name="Gerader Verbinder 340"/>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chorCtr="1">
            <a:noAutofit/>
          </a:bodyPr>
          <a:p>
            <a:endParaRPr b="0" lang="en-US" sz="1800" spc="-1" strike="noStrike">
              <a:solidFill>
                <a:srgbClr val="000000"/>
              </a:solidFill>
              <a:latin typeface="Arial"/>
              <a:ea typeface="DejaVu Sans"/>
            </a:endParaRPr>
          </a:p>
        </p:txBody>
      </p:sp>
      <p:sp>
        <p:nvSpPr>
          <p:cNvPr id="342" name="CustomShape 59"/>
          <p:cNvSpPr/>
          <p:nvPr/>
        </p:nvSpPr>
        <p:spPr>
          <a:xfrm>
            <a:off x="6419880" y="2286360"/>
            <a:ext cx="3632040" cy="1364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3" name="CustomShape 60"/>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44" name="CustomShape 62"/>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345" name="CustomShape 68"/>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346" name="CustomShape 69"/>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47" name="Gerader Verbinder 346"/>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chorCtr="1">
            <a:noAutofit/>
          </a:bodyPr>
          <a:p>
            <a:endParaRPr b="0" lang="en-US" sz="1800" spc="-1" strike="noStrike">
              <a:solidFill>
                <a:srgbClr val="000000"/>
              </a:solidFill>
              <a:latin typeface="Arial"/>
              <a:ea typeface="DejaVu Sans"/>
            </a:endParaRPr>
          </a:p>
        </p:txBody>
      </p:sp>
      <p:sp>
        <p:nvSpPr>
          <p:cNvPr id="348" name="CustomShape 70"/>
          <p:cNvSpPr/>
          <p:nvPr/>
        </p:nvSpPr>
        <p:spPr>
          <a:xfrm>
            <a:off x="6400800" y="4012560"/>
            <a:ext cx="3650760" cy="19242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measure of the product(s) or product parts required to deliver the performance defined by the functional unit.</a:t>
            </a:r>
            <a:endParaRPr b="0" lang="en-GB" sz="1800" spc="-1" strike="noStrike">
              <a:solidFill>
                <a:srgbClr val="000000"/>
              </a:solidFill>
              <a:latin typeface="Arial"/>
            </a:endParaRPr>
          </a:p>
        </p:txBody>
      </p:sp>
      <p:sp>
        <p:nvSpPr>
          <p:cNvPr id="349" name="Gerader Verbinder 348"/>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chorCtr="1">
            <a:noAutofit/>
          </a:bodyPr>
          <a:p>
            <a:endParaRPr b="0" lang="en-US" sz="1800" spc="-1" strike="noStrike">
              <a:solidFill>
                <a:srgbClr val="000000"/>
              </a:solidFill>
              <a:latin typeface="Arial"/>
              <a:ea typeface="DejaVu Sans"/>
            </a:endParaRPr>
          </a:p>
        </p:txBody>
      </p:sp>
      <p:sp>
        <p:nvSpPr>
          <p:cNvPr id="350" name="CustomShape 71"/>
          <p:cNvSpPr/>
          <p:nvPr/>
        </p:nvSpPr>
        <p:spPr>
          <a:xfrm>
            <a:off x="6419880" y="2286360"/>
            <a:ext cx="3632040" cy="1364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24760" cy="47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GB" sz="2400" spc="-1" strike="noStrike">
              <a:solidFill>
                <a:srgbClr val="000000"/>
              </a:solidFill>
              <a:latin typeface="Arial"/>
            </a:endParaRPr>
          </a:p>
        </p:txBody>
      </p:sp>
      <p:sp>
        <p:nvSpPr>
          <p:cNvPr id="271" name="CustomShape 2"/>
          <p:cNvSpPr/>
          <p:nvPr/>
        </p:nvSpPr>
        <p:spPr>
          <a:xfrm>
            <a:off x="335520" y="1268280"/>
            <a:ext cx="10724760" cy="50122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52" name="CustomShape 2"/>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 </a:t>
            </a:r>
            <a:endParaRPr b="0" lang="en-GB" sz="1800" spc="-1" strike="noStrike">
              <a:solidFill>
                <a:srgbClr val="000000"/>
              </a:solidFill>
              <a:latin typeface="Arial"/>
            </a:endParaRPr>
          </a:p>
        </p:txBody>
      </p:sp>
      <p:sp>
        <p:nvSpPr>
          <p:cNvPr id="353" name="CustomShape 3"/>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354" name="CustomShape 4"/>
          <p:cNvSpPr/>
          <p:nvPr/>
        </p:nvSpPr>
        <p:spPr>
          <a:xfrm>
            <a:off x="6095520" y="1268280"/>
            <a:ext cx="4907520" cy="5017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Functional units and reference flows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vehicle size and utility</a:t>
            </a:r>
            <a:endParaRPr b="0" lang="en-GB" sz="1800" spc="-1" strike="noStrike">
              <a:solidFill>
                <a:srgbClr val="000000"/>
              </a:solidFill>
              <a:latin typeface="Arial"/>
            </a:endParaRPr>
          </a:p>
        </p:txBody>
      </p:sp>
      <p:graphicFrame>
        <p:nvGraphicFramePr>
          <p:cNvPr id="355" name="Table 5"/>
          <p:cNvGraphicFramePr/>
          <p:nvPr/>
        </p:nvGraphicFramePr>
        <p:xfrm>
          <a:off x="5192280" y="3214440"/>
          <a:ext cx="5945040" cy="973440"/>
        </p:xfrm>
        <a:graphic>
          <a:graphicData uri="http://schemas.openxmlformats.org/drawingml/2006/table">
            <a:tbl>
              <a:tblPr/>
              <a:tblGrid>
                <a:gridCol w="832320"/>
                <a:gridCol w="865440"/>
                <a:gridCol w="848880"/>
                <a:gridCol w="848880"/>
                <a:gridCol w="848880"/>
                <a:gridCol w="848880"/>
                <a:gridCol w="852120"/>
              </a:tblGrid>
              <a:tr h="360360">
                <a:tc>
                  <a:txBody>
                    <a:bodyPr lIns="90000" rIns="90000" anchor="t">
                      <a:noAutofit/>
                    </a:bodyPr>
                    <a:p>
                      <a:pPr>
                        <a:lnSpc>
                          <a:spcPct val="100000"/>
                        </a:lnSpc>
                      </a:pPr>
                      <a:r>
                        <a:rPr b="1" lang="en-US" sz="900" spc="-1" strike="noStrike">
                          <a:solidFill>
                            <a:srgbClr val="000000"/>
                          </a:solidFill>
                          <a:latin typeface="DejaVu Sans"/>
                          <a:ea typeface="DejaVu Sans"/>
                        </a:rPr>
                        <a:t>Body Type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Passenger Car</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Van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Rigid Lorry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Artic Lorry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Urban bus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Coach</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613080">
                <a:tc>
                  <a:txBody>
                    <a:bodyPr lIns="90000" rIns="90000" anchor="t">
                      <a:noAutofit/>
                    </a:bodyPr>
                    <a:p>
                      <a:pPr>
                        <a:lnSpc>
                          <a:spcPct val="100000"/>
                        </a:lnSpc>
                      </a:pPr>
                      <a:r>
                        <a:rPr b="1" lang="en-US" sz="800" spc="-1" strike="noStrike">
                          <a:solidFill>
                            <a:srgbClr val="000000"/>
                          </a:solidFill>
                          <a:latin typeface="DejaVu Sans"/>
                          <a:ea typeface="DejaVu Sans"/>
                        </a:rPr>
                        <a:t>Default reference flow</a:t>
                      </a:r>
                      <a:endParaRPr b="0" lang="en-GB" sz="8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ea typeface="DejaVu Sans"/>
                        </a:rPr>
                        <a:t>Vehicle-km (vkm)</a:t>
                      </a:r>
                      <a:endParaRPr b="0" lang="en-GB" sz="8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ea typeface="DejaVu Sans"/>
                        </a:rPr>
                        <a:t>Vehicle-km (vkm)</a:t>
                      </a:r>
                      <a:endParaRPr b="0" lang="en-GB" sz="8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ea typeface="DejaVu Sans"/>
                        </a:rPr>
                        <a:t>Tonne-km (tkm)</a:t>
                      </a:r>
                      <a:endParaRPr b="0" lang="en-GB" sz="8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ea typeface="DejaVu Sans"/>
                        </a:rPr>
                        <a:t>Tonne-km (tkm)</a:t>
                      </a:r>
                      <a:endParaRPr b="0" lang="en-GB" sz="8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ea typeface="DejaVu Sans"/>
                        </a:rPr>
                        <a:t>Vehicle-km (vkm)</a:t>
                      </a:r>
                      <a:endParaRPr b="0" lang="en-GB" sz="8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ea typeface="DejaVu Sans"/>
                        </a:rPr>
                        <a:t>Vehicle-km (vkm)</a:t>
                      </a:r>
                      <a:endParaRPr b="0" lang="en-GB" sz="8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sp>
        <p:nvSpPr>
          <p:cNvPr id="356" name="CustomShape 6"/>
          <p:cNvSpPr/>
          <p:nvPr/>
        </p:nvSpPr>
        <p:spPr>
          <a:xfrm>
            <a:off x="274320" y="625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57" name="CustomShape 7"/>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8" name="CustomShape 8"/>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
        <p:nvSpPr>
          <p:cNvPr id="359" name="CustomShape 10"/>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production</a:t>
            </a:r>
            <a:endParaRPr b="0" lang="en-GB" sz="2200" spc="-1" strike="noStrike">
              <a:solidFill>
                <a:srgbClr val="000000"/>
              </a:solidFill>
              <a:latin typeface="Arial"/>
            </a:endParaRPr>
          </a:p>
        </p:txBody>
      </p:sp>
      <p:sp>
        <p:nvSpPr>
          <p:cNvPr id="360" name="CustomShape 11"/>
          <p:cNvSpPr/>
          <p:nvPr/>
        </p:nvSpPr>
        <p:spPr>
          <a:xfrm>
            <a:off x="457200" y="1600200"/>
            <a:ext cx="6852960" cy="4335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GB" sz="1800" spc="-1" strike="noStrike">
              <a:solidFill>
                <a:srgbClr val="000000"/>
              </a:solidFill>
              <a:latin typeface="Arial"/>
            </a:endParaRPr>
          </a:p>
        </p:txBody>
      </p:sp>
      <p:pic>
        <p:nvPicPr>
          <p:cNvPr id="361" name="Grafik 360" descr=""/>
          <p:cNvPicPr/>
          <p:nvPr/>
        </p:nvPicPr>
        <p:blipFill>
          <a:blip r:embed="rId1"/>
          <a:srcRect l="1222" t="7792" r="6970" b="43639"/>
          <a:stretch/>
        </p:blipFill>
        <p:spPr>
          <a:xfrm>
            <a:off x="7543800" y="1143360"/>
            <a:ext cx="2966400" cy="2280600"/>
          </a:xfrm>
          <a:prstGeom prst="rect">
            <a:avLst/>
          </a:prstGeom>
          <a:ln w="0">
            <a:noFill/>
          </a:ln>
        </p:spPr>
      </p:pic>
      <p:sp>
        <p:nvSpPr>
          <p:cNvPr id="362" name="CustomShape 12"/>
          <p:cNvSpPr/>
          <p:nvPr/>
        </p:nvSpPr>
        <p:spPr>
          <a:xfrm>
            <a:off x="274320" y="6492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363" name="Grafik 362" descr=""/>
          <p:cNvPicPr/>
          <p:nvPr/>
        </p:nvPicPr>
        <p:blipFill>
          <a:blip r:embed="rId3"/>
          <a:stretch/>
        </p:blipFill>
        <p:spPr>
          <a:xfrm>
            <a:off x="7940520" y="3657960"/>
            <a:ext cx="2341440" cy="2829240"/>
          </a:xfrm>
          <a:prstGeom prst="rect">
            <a:avLst/>
          </a:prstGeom>
          <a:ln w="0">
            <a:noFill/>
          </a:ln>
        </p:spPr>
      </p:pic>
      <p:sp>
        <p:nvSpPr>
          <p:cNvPr id="364" name="CustomShape 166"/>
          <p:cNvSpPr/>
          <p:nvPr/>
        </p:nvSpPr>
        <p:spPr>
          <a:xfrm>
            <a:off x="274320" y="6276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CustomShape 85"/>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production</a:t>
            </a:r>
            <a:endParaRPr b="0" lang="en-GB" sz="2200" spc="-1" strike="noStrike">
              <a:solidFill>
                <a:srgbClr val="000000"/>
              </a:solidFill>
              <a:latin typeface="Arial"/>
            </a:endParaRPr>
          </a:p>
        </p:txBody>
      </p:sp>
      <p:sp>
        <p:nvSpPr>
          <p:cNvPr id="366" name="CustomShape 86"/>
          <p:cNvSpPr/>
          <p:nvPr/>
        </p:nvSpPr>
        <p:spPr>
          <a:xfrm>
            <a:off x="457200" y="1600200"/>
            <a:ext cx="6852960" cy="4335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GB" sz="1800" spc="-1" strike="noStrike">
              <a:solidFill>
                <a:srgbClr val="000000"/>
              </a:solidFill>
              <a:latin typeface="Arial"/>
            </a:endParaRPr>
          </a:p>
        </p:txBody>
      </p:sp>
      <p:pic>
        <p:nvPicPr>
          <p:cNvPr id="367" name="Grafik 366" descr=""/>
          <p:cNvPicPr/>
          <p:nvPr/>
        </p:nvPicPr>
        <p:blipFill>
          <a:blip r:embed="rId1"/>
          <a:srcRect l="1222" t="7792" r="6970" b="43639"/>
          <a:stretch/>
        </p:blipFill>
        <p:spPr>
          <a:xfrm>
            <a:off x="7543800" y="1143360"/>
            <a:ext cx="2966400" cy="2280600"/>
          </a:xfrm>
          <a:prstGeom prst="rect">
            <a:avLst/>
          </a:prstGeom>
          <a:ln w="0">
            <a:noFill/>
          </a:ln>
        </p:spPr>
      </p:pic>
      <p:sp>
        <p:nvSpPr>
          <p:cNvPr id="368" name="CustomShape 87"/>
          <p:cNvSpPr/>
          <p:nvPr/>
        </p:nvSpPr>
        <p:spPr>
          <a:xfrm>
            <a:off x="274320" y="6492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369" name="Grafik 368" descr=""/>
          <p:cNvPicPr/>
          <p:nvPr/>
        </p:nvPicPr>
        <p:blipFill>
          <a:blip r:embed="rId3"/>
          <a:stretch/>
        </p:blipFill>
        <p:spPr>
          <a:xfrm>
            <a:off x="7940520" y="3657960"/>
            <a:ext cx="2341440" cy="2829240"/>
          </a:xfrm>
          <a:prstGeom prst="rect">
            <a:avLst/>
          </a:prstGeom>
          <a:ln w="0">
            <a:noFill/>
          </a:ln>
        </p:spPr>
      </p:pic>
      <p:sp>
        <p:nvSpPr>
          <p:cNvPr id="370" name="CustomShape 167"/>
          <p:cNvSpPr/>
          <p:nvPr/>
        </p:nvSpPr>
        <p:spPr>
          <a:xfrm>
            <a:off x="274320" y="6276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371" name="CustomShape 84"/>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89"/>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production</a:t>
            </a:r>
            <a:endParaRPr b="0" lang="en-GB" sz="2200" spc="-1" strike="noStrike">
              <a:solidFill>
                <a:srgbClr val="000000"/>
              </a:solidFill>
              <a:latin typeface="Arial"/>
            </a:endParaRPr>
          </a:p>
        </p:txBody>
      </p:sp>
      <p:sp>
        <p:nvSpPr>
          <p:cNvPr id="373" name="CustomShape 90"/>
          <p:cNvSpPr/>
          <p:nvPr/>
        </p:nvSpPr>
        <p:spPr>
          <a:xfrm>
            <a:off x="457200" y="1600200"/>
            <a:ext cx="6852960" cy="4335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incubation period:</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Fruiting holes are opened.</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Contained substrate is exposed to fresh air and high humidity allowing mushrooms to grow through the holes.</a:t>
            </a:r>
            <a:endParaRPr b="0" lang="en-GB" sz="1800" spc="-1" strike="noStrike">
              <a:solidFill>
                <a:srgbClr val="000000"/>
              </a:solidFill>
              <a:latin typeface="Arial"/>
            </a:endParaRPr>
          </a:p>
        </p:txBody>
      </p:sp>
      <p:pic>
        <p:nvPicPr>
          <p:cNvPr id="374" name="Grafik 373" descr=""/>
          <p:cNvPicPr/>
          <p:nvPr/>
        </p:nvPicPr>
        <p:blipFill>
          <a:blip r:embed="rId1"/>
          <a:srcRect l="1222" t="7792" r="6970" b="43639"/>
          <a:stretch/>
        </p:blipFill>
        <p:spPr>
          <a:xfrm>
            <a:off x="7543800" y="1143360"/>
            <a:ext cx="2966400" cy="2280600"/>
          </a:xfrm>
          <a:prstGeom prst="rect">
            <a:avLst/>
          </a:prstGeom>
          <a:ln w="0">
            <a:noFill/>
          </a:ln>
        </p:spPr>
      </p:pic>
      <p:sp>
        <p:nvSpPr>
          <p:cNvPr id="375" name="CustomShape 91"/>
          <p:cNvSpPr/>
          <p:nvPr/>
        </p:nvSpPr>
        <p:spPr>
          <a:xfrm>
            <a:off x="274320" y="6492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376" name="Grafik 375" descr=""/>
          <p:cNvPicPr/>
          <p:nvPr/>
        </p:nvPicPr>
        <p:blipFill>
          <a:blip r:embed="rId3"/>
          <a:stretch/>
        </p:blipFill>
        <p:spPr>
          <a:xfrm>
            <a:off x="7940520" y="3657960"/>
            <a:ext cx="2341440" cy="2829240"/>
          </a:xfrm>
          <a:prstGeom prst="rect">
            <a:avLst/>
          </a:prstGeom>
          <a:ln w="0">
            <a:noFill/>
          </a:ln>
        </p:spPr>
      </p:pic>
      <p:sp>
        <p:nvSpPr>
          <p:cNvPr id="377" name="CustomShape 168"/>
          <p:cNvSpPr/>
          <p:nvPr/>
        </p:nvSpPr>
        <p:spPr>
          <a:xfrm>
            <a:off x="274320" y="6276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378" name="CustomShape 88"/>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CustomShape 93"/>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production</a:t>
            </a:r>
            <a:endParaRPr b="0" lang="en-GB" sz="2200" spc="-1" strike="noStrike">
              <a:solidFill>
                <a:srgbClr val="000000"/>
              </a:solidFill>
              <a:latin typeface="Arial"/>
            </a:endParaRPr>
          </a:p>
        </p:txBody>
      </p:sp>
      <p:sp>
        <p:nvSpPr>
          <p:cNvPr id="380" name="CustomShape 94"/>
          <p:cNvSpPr/>
          <p:nvPr/>
        </p:nvSpPr>
        <p:spPr>
          <a:xfrm>
            <a:off x="457200" y="1600200"/>
            <a:ext cx="6852960" cy="4335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incubation period:</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Fruiting holes are opened.</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Contained substrate is exposed to fresh air and high humidity allowing mushrooms to grow through the holes.</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some fruiting cycles:</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Substrate is discarded/composted.</a:t>
            </a:r>
            <a:endParaRPr b="0" lang="en-GB" sz="1800" spc="-1" strike="noStrike">
              <a:solidFill>
                <a:srgbClr val="000000"/>
              </a:solidFill>
              <a:latin typeface="Arial"/>
            </a:endParaRPr>
          </a:p>
        </p:txBody>
      </p:sp>
      <p:pic>
        <p:nvPicPr>
          <p:cNvPr id="381" name="Grafik 380" descr=""/>
          <p:cNvPicPr/>
          <p:nvPr/>
        </p:nvPicPr>
        <p:blipFill>
          <a:blip r:embed="rId1"/>
          <a:srcRect l="1222" t="7792" r="6970" b="43639"/>
          <a:stretch/>
        </p:blipFill>
        <p:spPr>
          <a:xfrm>
            <a:off x="7543800" y="1143360"/>
            <a:ext cx="2966400" cy="2280600"/>
          </a:xfrm>
          <a:prstGeom prst="rect">
            <a:avLst/>
          </a:prstGeom>
          <a:ln w="0">
            <a:noFill/>
          </a:ln>
        </p:spPr>
      </p:pic>
      <p:sp>
        <p:nvSpPr>
          <p:cNvPr id="382" name="CustomShape 95"/>
          <p:cNvSpPr/>
          <p:nvPr/>
        </p:nvSpPr>
        <p:spPr>
          <a:xfrm>
            <a:off x="274320" y="6492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383" name="Grafik 382" descr=""/>
          <p:cNvPicPr/>
          <p:nvPr/>
        </p:nvPicPr>
        <p:blipFill>
          <a:blip r:embed="rId3"/>
          <a:stretch/>
        </p:blipFill>
        <p:spPr>
          <a:xfrm>
            <a:off x="7940520" y="3657960"/>
            <a:ext cx="2341440" cy="2829240"/>
          </a:xfrm>
          <a:prstGeom prst="rect">
            <a:avLst/>
          </a:prstGeom>
          <a:ln w="0">
            <a:noFill/>
          </a:ln>
        </p:spPr>
      </p:pic>
      <p:sp>
        <p:nvSpPr>
          <p:cNvPr id="384" name="CustomShape 169"/>
          <p:cNvSpPr/>
          <p:nvPr/>
        </p:nvSpPr>
        <p:spPr>
          <a:xfrm>
            <a:off x="274320" y="6276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385" name="CustomShape 92"/>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6" name="CustomShape 97"/>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Substrate Containers</a:t>
            </a:r>
            <a:endParaRPr b="0" lang="en-GB" sz="2200" spc="-1" strike="noStrike">
              <a:solidFill>
                <a:srgbClr val="000000"/>
              </a:solidFill>
              <a:latin typeface="Arial"/>
            </a:endParaRPr>
          </a:p>
        </p:txBody>
      </p:sp>
      <p:sp>
        <p:nvSpPr>
          <p:cNvPr id="387" name="CustomShape 98"/>
          <p:cNvSpPr/>
          <p:nvPr/>
        </p:nvSpPr>
        <p:spPr>
          <a:xfrm>
            <a:off x="457200" y="1600200"/>
            <a:ext cx="6852960" cy="4335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Traditional Substrate Containers:</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bags</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Usually sealed by folding the opening several times, then sealing it with tape/clips.</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Can be tricky to seal.</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Need to be re-opened for innoculation.</a:t>
            </a:r>
            <a:endParaRPr b="0" lang="en-GB" sz="1800" spc="-1" strike="noStrike">
              <a:solidFill>
                <a:srgbClr val="000000"/>
              </a:solidFill>
              <a:latin typeface="Arial"/>
            </a:endParaRPr>
          </a:p>
        </p:txBody>
      </p:sp>
      <p:pic>
        <p:nvPicPr>
          <p:cNvPr id="388" name="Grafik 387" descr=""/>
          <p:cNvPicPr/>
          <p:nvPr/>
        </p:nvPicPr>
        <p:blipFill>
          <a:blip r:embed="rId1"/>
          <a:srcRect l="1222" t="7792" r="6970" b="43639"/>
          <a:stretch/>
        </p:blipFill>
        <p:spPr>
          <a:xfrm>
            <a:off x="7543800" y="1143360"/>
            <a:ext cx="2966400" cy="2280600"/>
          </a:xfrm>
          <a:prstGeom prst="rect">
            <a:avLst/>
          </a:prstGeom>
          <a:ln w="0">
            <a:noFill/>
          </a:ln>
        </p:spPr>
      </p:pic>
      <p:sp>
        <p:nvSpPr>
          <p:cNvPr id="389" name="CustomShape 99"/>
          <p:cNvSpPr/>
          <p:nvPr/>
        </p:nvSpPr>
        <p:spPr>
          <a:xfrm>
            <a:off x="274320" y="6492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390" name="Grafik 389" descr=""/>
          <p:cNvPicPr/>
          <p:nvPr/>
        </p:nvPicPr>
        <p:blipFill>
          <a:blip r:embed="rId3"/>
          <a:stretch/>
        </p:blipFill>
        <p:spPr>
          <a:xfrm>
            <a:off x="7940520" y="3657960"/>
            <a:ext cx="2341440" cy="2829240"/>
          </a:xfrm>
          <a:prstGeom prst="rect">
            <a:avLst/>
          </a:prstGeom>
          <a:ln w="0">
            <a:noFill/>
          </a:ln>
        </p:spPr>
      </p:pic>
      <p:sp>
        <p:nvSpPr>
          <p:cNvPr id="391" name="CustomShape 170"/>
          <p:cNvSpPr/>
          <p:nvPr/>
        </p:nvSpPr>
        <p:spPr>
          <a:xfrm>
            <a:off x="274320" y="6276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392" name="CustomShape 96"/>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01"/>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Substrate Containers</a:t>
            </a:r>
            <a:endParaRPr b="0" lang="en-GB" sz="2200" spc="-1" strike="noStrike">
              <a:solidFill>
                <a:srgbClr val="000000"/>
              </a:solidFill>
              <a:latin typeface="Arial"/>
            </a:endParaRPr>
          </a:p>
        </p:txBody>
      </p:sp>
      <p:sp>
        <p:nvSpPr>
          <p:cNvPr id="394" name="CustomShape 102"/>
          <p:cNvSpPr/>
          <p:nvPr/>
        </p:nvSpPr>
        <p:spPr>
          <a:xfrm>
            <a:off x="457200" y="1600200"/>
            <a:ext cx="6852960" cy="4335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Traditional Substrate Containers:</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bags</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Usually sealed by folding the opening several times, then sealing it with tape/clips.</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Can be tricky to seal.</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Need to be re-opened for innoculation.</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permanent; basically made by cutting through the bags → Cannot be reused</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Single-use only.</a:t>
            </a:r>
            <a:endParaRPr b="0" lang="en-GB" sz="1800" spc="-1" strike="noStrike">
              <a:solidFill>
                <a:srgbClr val="000000"/>
              </a:solidFill>
              <a:latin typeface="Arial"/>
            </a:endParaRPr>
          </a:p>
        </p:txBody>
      </p:sp>
      <p:pic>
        <p:nvPicPr>
          <p:cNvPr id="395" name="Grafik 394" descr=""/>
          <p:cNvPicPr/>
          <p:nvPr/>
        </p:nvPicPr>
        <p:blipFill>
          <a:blip r:embed="rId1"/>
          <a:srcRect l="1222" t="7792" r="6970" b="43639"/>
          <a:stretch/>
        </p:blipFill>
        <p:spPr>
          <a:xfrm>
            <a:off x="7543800" y="1143360"/>
            <a:ext cx="2966400" cy="2280600"/>
          </a:xfrm>
          <a:prstGeom prst="rect">
            <a:avLst/>
          </a:prstGeom>
          <a:ln w="0">
            <a:noFill/>
          </a:ln>
        </p:spPr>
      </p:pic>
      <p:sp>
        <p:nvSpPr>
          <p:cNvPr id="396" name="CustomShape 103"/>
          <p:cNvSpPr/>
          <p:nvPr/>
        </p:nvSpPr>
        <p:spPr>
          <a:xfrm>
            <a:off x="274320" y="6492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397" name="Grafik 396" descr=""/>
          <p:cNvPicPr/>
          <p:nvPr/>
        </p:nvPicPr>
        <p:blipFill>
          <a:blip r:embed="rId3"/>
          <a:stretch/>
        </p:blipFill>
        <p:spPr>
          <a:xfrm>
            <a:off x="7940520" y="3657960"/>
            <a:ext cx="2341440" cy="2829240"/>
          </a:xfrm>
          <a:prstGeom prst="rect">
            <a:avLst/>
          </a:prstGeom>
          <a:ln w="0">
            <a:noFill/>
          </a:ln>
        </p:spPr>
      </p:pic>
      <p:sp>
        <p:nvSpPr>
          <p:cNvPr id="398" name="CustomShape 171"/>
          <p:cNvSpPr/>
          <p:nvPr/>
        </p:nvSpPr>
        <p:spPr>
          <a:xfrm>
            <a:off x="274320" y="6276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399" name="CustomShape 100"/>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09"/>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Substrate Containers</a:t>
            </a:r>
            <a:endParaRPr b="0" lang="en-GB" sz="2200" spc="-1" strike="noStrike">
              <a:solidFill>
                <a:srgbClr val="000000"/>
              </a:solidFill>
              <a:latin typeface="Arial"/>
            </a:endParaRPr>
          </a:p>
        </p:txBody>
      </p:sp>
      <p:sp>
        <p:nvSpPr>
          <p:cNvPr id="401" name="CustomShape 110"/>
          <p:cNvSpPr/>
          <p:nvPr/>
        </p:nvSpPr>
        <p:spPr>
          <a:xfrm>
            <a:off x="457200" y="1600200"/>
            <a:ext cx="6852960" cy="4335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MushR Substrate Pods:</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buckets.</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Sealed by a plastic lid.</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Trivial to seal/unseal.</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still permanent; drilled into the bucket</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Sealed with micro-porous tape during incubation.</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Tape is removed for fruiting mushrooms → Can be reused.</a:t>
            </a:r>
            <a:endParaRPr b="0" lang="en-GB" sz="1800" spc="-1" strike="noStrike">
              <a:solidFill>
                <a:srgbClr val="000000"/>
              </a:solidFill>
              <a:latin typeface="Arial"/>
            </a:endParaRPr>
          </a:p>
        </p:txBody>
      </p:sp>
      <p:pic>
        <p:nvPicPr>
          <p:cNvPr id="402" name="Grafik 401" descr=""/>
          <p:cNvPicPr/>
          <p:nvPr/>
        </p:nvPicPr>
        <p:blipFill>
          <a:blip r:embed="rId1"/>
          <a:srcRect l="1222" t="7792" r="6970" b="43639"/>
          <a:stretch/>
        </p:blipFill>
        <p:spPr>
          <a:xfrm>
            <a:off x="7543800" y="1143360"/>
            <a:ext cx="2966400" cy="2280600"/>
          </a:xfrm>
          <a:prstGeom prst="rect">
            <a:avLst/>
          </a:prstGeom>
          <a:ln w="0">
            <a:noFill/>
          </a:ln>
        </p:spPr>
      </p:pic>
      <p:sp>
        <p:nvSpPr>
          <p:cNvPr id="403" name="CustomShape 111"/>
          <p:cNvSpPr/>
          <p:nvPr/>
        </p:nvSpPr>
        <p:spPr>
          <a:xfrm>
            <a:off x="274320" y="6492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404" name="Grafik 403" descr=""/>
          <p:cNvPicPr/>
          <p:nvPr/>
        </p:nvPicPr>
        <p:blipFill>
          <a:blip r:embed="rId3"/>
          <a:stretch/>
        </p:blipFill>
        <p:spPr>
          <a:xfrm>
            <a:off x="7940520" y="3657960"/>
            <a:ext cx="2341440" cy="2829240"/>
          </a:xfrm>
          <a:prstGeom prst="rect">
            <a:avLst/>
          </a:prstGeom>
          <a:ln w="0">
            <a:noFill/>
          </a:ln>
        </p:spPr>
      </p:pic>
      <p:sp>
        <p:nvSpPr>
          <p:cNvPr id="405" name="CustomShape 172"/>
          <p:cNvSpPr/>
          <p:nvPr/>
        </p:nvSpPr>
        <p:spPr>
          <a:xfrm>
            <a:off x="274320" y="6276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406" name="CustomShape 108"/>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7" name="CustomShape 105"/>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Substrate Containers</a:t>
            </a:r>
            <a:endParaRPr b="0" lang="en-GB" sz="2200" spc="-1" strike="noStrike">
              <a:solidFill>
                <a:srgbClr val="000000"/>
              </a:solidFill>
              <a:latin typeface="Arial"/>
            </a:endParaRPr>
          </a:p>
        </p:txBody>
      </p:sp>
      <p:sp>
        <p:nvSpPr>
          <p:cNvPr id="408" name="CustomShape 106"/>
          <p:cNvSpPr/>
          <p:nvPr/>
        </p:nvSpPr>
        <p:spPr>
          <a:xfrm>
            <a:off x="457200" y="1600200"/>
            <a:ext cx="6852960" cy="4335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MushR Substrate Pods:</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buckets.</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Sealed by a plastic lid.</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Trivial to seal/unseal.</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still permanent; drilled into the bucket</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Sealed with micro-porous tape during incubation.</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Tape is removed for fruiting mushrooms → Can be reused.</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But:</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Higher resource consumption required for production.</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US" sz="1800" spc="-1" strike="noStrike">
                <a:solidFill>
                  <a:srgbClr val="000000"/>
                </a:solidFill>
                <a:latin typeface="DejaVu Sans"/>
                <a:ea typeface="DejaVu Sans"/>
              </a:rPr>
              <a:t>More complicated manufacturing process.</a:t>
            </a:r>
            <a:endParaRPr b="0" lang="en-GB" sz="1800" spc="-1" strike="noStrike">
              <a:solidFill>
                <a:srgbClr val="000000"/>
              </a:solidFill>
              <a:latin typeface="Arial"/>
            </a:endParaRPr>
          </a:p>
        </p:txBody>
      </p:sp>
      <p:pic>
        <p:nvPicPr>
          <p:cNvPr id="409" name="Grafik 408" descr=""/>
          <p:cNvPicPr/>
          <p:nvPr/>
        </p:nvPicPr>
        <p:blipFill>
          <a:blip r:embed="rId1"/>
          <a:srcRect l="1222" t="7792" r="6970" b="43639"/>
          <a:stretch/>
        </p:blipFill>
        <p:spPr>
          <a:xfrm>
            <a:off x="7543800" y="1143360"/>
            <a:ext cx="2966400" cy="2280600"/>
          </a:xfrm>
          <a:prstGeom prst="rect">
            <a:avLst/>
          </a:prstGeom>
          <a:ln w="0">
            <a:noFill/>
          </a:ln>
        </p:spPr>
      </p:pic>
      <p:sp>
        <p:nvSpPr>
          <p:cNvPr id="410" name="CustomShape 107"/>
          <p:cNvSpPr/>
          <p:nvPr/>
        </p:nvSpPr>
        <p:spPr>
          <a:xfrm>
            <a:off x="274320" y="6492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411" name="Grafik 410" descr=""/>
          <p:cNvPicPr/>
          <p:nvPr/>
        </p:nvPicPr>
        <p:blipFill>
          <a:blip r:embed="rId3"/>
          <a:stretch/>
        </p:blipFill>
        <p:spPr>
          <a:xfrm>
            <a:off x="7940520" y="3657960"/>
            <a:ext cx="2341440" cy="2829240"/>
          </a:xfrm>
          <a:prstGeom prst="rect">
            <a:avLst/>
          </a:prstGeom>
          <a:ln w="0">
            <a:noFill/>
          </a:ln>
        </p:spPr>
      </p:pic>
      <p:sp>
        <p:nvSpPr>
          <p:cNvPr id="412" name="CustomShape 173"/>
          <p:cNvSpPr/>
          <p:nvPr/>
        </p:nvSpPr>
        <p:spPr>
          <a:xfrm>
            <a:off x="274320" y="6276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413" name="CustomShape 104"/>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4" name="CustomShape 81"/>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LCA on Substrate Containers?</a:t>
            </a:r>
            <a:endParaRPr b="0" lang="en-GB" sz="2200" spc="-1" strike="noStrike">
              <a:solidFill>
                <a:srgbClr val="000000"/>
              </a:solidFill>
              <a:latin typeface="Arial"/>
            </a:endParaRPr>
          </a:p>
        </p:txBody>
      </p:sp>
      <p:sp>
        <p:nvSpPr>
          <p:cNvPr id="415" name="CustomShape 82"/>
          <p:cNvSpPr/>
          <p:nvPr/>
        </p:nvSpPr>
        <p:spPr>
          <a:xfrm>
            <a:off x="457200" y="1600200"/>
            <a:ext cx="5249520" cy="43351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DejaVu Sans"/>
                <a:ea typeface="DejaVu Sans"/>
              </a:rPr>
              <a:t>Goal</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DejaVu Sans"/>
                <a:ea typeface="DejaVu Sans"/>
              </a:rPr>
              <a:t>Compare the environmental impact of the developed mushroom pods with non-reusable substrate bags by running lifecycle assessment calculations.</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p:txBody>
      </p:sp>
      <p:pic>
        <p:nvPicPr>
          <p:cNvPr id="416" name="Grafik 415" descr=""/>
          <p:cNvPicPr/>
          <p:nvPr/>
        </p:nvPicPr>
        <p:blipFill>
          <a:blip r:embed="rId1"/>
          <a:srcRect l="1222" t="7792" r="6970" b="43639"/>
          <a:stretch/>
        </p:blipFill>
        <p:spPr>
          <a:xfrm>
            <a:off x="7543800" y="1143360"/>
            <a:ext cx="2966400" cy="2280600"/>
          </a:xfrm>
          <a:prstGeom prst="rect">
            <a:avLst/>
          </a:prstGeom>
          <a:ln w="0">
            <a:noFill/>
          </a:ln>
        </p:spPr>
      </p:pic>
      <p:sp>
        <p:nvSpPr>
          <p:cNvPr id="417" name="CustomShape 83"/>
          <p:cNvSpPr/>
          <p:nvPr/>
        </p:nvSpPr>
        <p:spPr>
          <a:xfrm>
            <a:off x="274320" y="6492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418" name="Grafik 417" descr=""/>
          <p:cNvPicPr/>
          <p:nvPr/>
        </p:nvPicPr>
        <p:blipFill>
          <a:blip r:embed="rId3"/>
          <a:stretch/>
        </p:blipFill>
        <p:spPr>
          <a:xfrm>
            <a:off x="7940520" y="3657960"/>
            <a:ext cx="2341440" cy="2829240"/>
          </a:xfrm>
          <a:prstGeom prst="rect">
            <a:avLst/>
          </a:prstGeom>
          <a:ln w="0">
            <a:noFill/>
          </a:ln>
        </p:spPr>
      </p:pic>
      <p:sp>
        <p:nvSpPr>
          <p:cNvPr id="419" name="CustomShape 174"/>
          <p:cNvSpPr/>
          <p:nvPr/>
        </p:nvSpPr>
        <p:spPr>
          <a:xfrm>
            <a:off x="274320" y="6276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420" name="CustomShape 80"/>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335520" y="4406760"/>
            <a:ext cx="10730160" cy="1339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Introduction</a:t>
            </a:r>
            <a:endParaRPr b="0" lang="en-GB" sz="3000" spc="-1" strike="noStrike">
              <a:solidFill>
                <a:srgbClr val="000000"/>
              </a:solidFill>
              <a:latin typeface="Arial"/>
            </a:endParaRPr>
          </a:p>
        </p:txBody>
      </p:sp>
      <p:sp>
        <p:nvSpPr>
          <p:cNvPr id="273" name="CustomShape 2"/>
          <p:cNvSpPr/>
          <p:nvPr/>
        </p:nvSpPr>
        <p:spPr>
          <a:xfrm>
            <a:off x="335520" y="2906640"/>
            <a:ext cx="10730160" cy="147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1" name="CustomShape 14"/>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22" name="CustomShape 15"/>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GB" sz="2200" spc="-1" strike="noStrike">
              <a:solidFill>
                <a:srgbClr val="000000"/>
              </a:solidFill>
              <a:latin typeface="Arial"/>
            </a:endParaRPr>
          </a:p>
        </p:txBody>
      </p:sp>
      <p:sp>
        <p:nvSpPr>
          <p:cNvPr id="423" name="CustomShape 16"/>
          <p:cNvSpPr/>
          <p:nvPr/>
        </p:nvSpPr>
        <p:spPr>
          <a:xfrm>
            <a:off x="457200" y="3429000"/>
            <a:ext cx="10545840" cy="250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424" name="CustomShape 17"/>
          <p:cNvSpPr/>
          <p:nvPr/>
        </p:nvSpPr>
        <p:spPr>
          <a:xfrm>
            <a:off x="5486400" y="1955160"/>
            <a:ext cx="5708160" cy="14670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GB" sz="1800" spc="-1" strike="noStrike">
              <a:solidFill>
                <a:srgbClr val="000000"/>
              </a:solidFill>
              <a:latin typeface="Arial"/>
            </a:endParaRPr>
          </a:p>
        </p:txBody>
      </p:sp>
      <p:sp>
        <p:nvSpPr>
          <p:cNvPr id="425" name="CustomShape 18"/>
          <p:cNvSpPr/>
          <p:nvPr/>
        </p:nvSpPr>
        <p:spPr>
          <a:xfrm>
            <a:off x="933120" y="2057400"/>
            <a:ext cx="3632040" cy="1364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
        <p:nvSpPr>
          <p:cNvPr id="426" name="Rechteck 425"/>
          <p:cNvSpPr/>
          <p:nvPr/>
        </p:nvSpPr>
        <p:spPr>
          <a:xfrm>
            <a:off x="1528200" y="1720800"/>
            <a:ext cx="2507760" cy="3488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US" sz="1800" spc="-1" strike="noStrike">
                <a:solidFill>
                  <a:srgbClr val="000000"/>
                </a:solidFill>
                <a:latin typeface="DejaVu Sans"/>
                <a:ea typeface="DejaVu Sans"/>
              </a:rPr>
              <a:t>Functional Unit</a:t>
            </a:r>
            <a:endParaRPr b="0" lang="en-GB" sz="1800" spc="-1" strike="noStrike">
              <a:solidFill>
                <a:srgbClr val="000000"/>
              </a:solidFill>
              <a:latin typeface="Arial"/>
            </a:endParaRPr>
          </a:p>
        </p:txBody>
      </p:sp>
      <p:sp>
        <p:nvSpPr>
          <p:cNvPr id="427" name="Rechteck 426"/>
          <p:cNvSpPr/>
          <p:nvPr/>
        </p:nvSpPr>
        <p:spPr>
          <a:xfrm>
            <a:off x="7086600" y="1631160"/>
            <a:ext cx="2507760" cy="3488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US" sz="1800" spc="-1" strike="noStrike">
                <a:solidFill>
                  <a:srgbClr val="000000"/>
                </a:solidFill>
                <a:latin typeface="DejaVu Sans"/>
                <a:ea typeface="DejaVu Sans"/>
              </a:rPr>
              <a:t>Reference Flow</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CustomShape 56"/>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29" name="CustomShape 57"/>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GB" sz="2200" spc="-1" strike="noStrike">
              <a:solidFill>
                <a:srgbClr val="000000"/>
              </a:solidFill>
              <a:latin typeface="Arial"/>
            </a:endParaRPr>
          </a:p>
        </p:txBody>
      </p:sp>
      <p:sp>
        <p:nvSpPr>
          <p:cNvPr id="430" name="CustomShape 58"/>
          <p:cNvSpPr/>
          <p:nvPr/>
        </p:nvSpPr>
        <p:spPr>
          <a:xfrm>
            <a:off x="457200" y="3429000"/>
            <a:ext cx="10545840" cy="250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GB"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431" name="CustomShape 65"/>
          <p:cNvSpPr/>
          <p:nvPr/>
        </p:nvSpPr>
        <p:spPr>
          <a:xfrm>
            <a:off x="5486400" y="1955160"/>
            <a:ext cx="5708160" cy="14670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GB" sz="1800" spc="-1" strike="noStrike">
              <a:solidFill>
                <a:srgbClr val="000000"/>
              </a:solidFill>
              <a:latin typeface="Arial"/>
            </a:endParaRPr>
          </a:p>
        </p:txBody>
      </p:sp>
      <p:sp>
        <p:nvSpPr>
          <p:cNvPr id="432" name="CustomShape 66"/>
          <p:cNvSpPr/>
          <p:nvPr/>
        </p:nvSpPr>
        <p:spPr>
          <a:xfrm>
            <a:off x="933120" y="2057400"/>
            <a:ext cx="3632040" cy="1364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
        <p:nvSpPr>
          <p:cNvPr id="433" name="Rechteck 432"/>
          <p:cNvSpPr/>
          <p:nvPr/>
        </p:nvSpPr>
        <p:spPr>
          <a:xfrm>
            <a:off x="1528560" y="1721160"/>
            <a:ext cx="2507760" cy="3488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US" sz="1800" spc="-1" strike="noStrike">
                <a:solidFill>
                  <a:srgbClr val="000000"/>
                </a:solidFill>
                <a:latin typeface="DejaVu Sans"/>
                <a:ea typeface="DejaVu Sans"/>
              </a:rPr>
              <a:t>Functional Unit</a:t>
            </a:r>
            <a:endParaRPr b="0" lang="en-GB" sz="1800" spc="-1" strike="noStrike">
              <a:solidFill>
                <a:srgbClr val="000000"/>
              </a:solidFill>
              <a:latin typeface="Arial"/>
            </a:endParaRPr>
          </a:p>
        </p:txBody>
      </p:sp>
      <p:sp>
        <p:nvSpPr>
          <p:cNvPr id="434" name="Rechteck 433"/>
          <p:cNvSpPr/>
          <p:nvPr/>
        </p:nvSpPr>
        <p:spPr>
          <a:xfrm>
            <a:off x="7086960" y="1631520"/>
            <a:ext cx="2507760" cy="3488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US" sz="1800" spc="-1" strike="noStrike">
                <a:solidFill>
                  <a:srgbClr val="000000"/>
                </a:solidFill>
                <a:latin typeface="DejaVu Sans"/>
                <a:ea typeface="DejaVu Sans"/>
              </a:rPr>
              <a:t>Reference Flow</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5" name="CustomShape 22"/>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36" name="CustomShape 23"/>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GB" sz="2200" spc="-1" strike="noStrike">
              <a:solidFill>
                <a:srgbClr val="000000"/>
              </a:solidFill>
              <a:latin typeface="Arial"/>
            </a:endParaRPr>
          </a:p>
        </p:txBody>
      </p:sp>
      <p:sp>
        <p:nvSpPr>
          <p:cNvPr id="437" name="CustomShape 53"/>
          <p:cNvSpPr/>
          <p:nvPr/>
        </p:nvSpPr>
        <p:spPr>
          <a:xfrm>
            <a:off x="457200" y="3429000"/>
            <a:ext cx="10545840" cy="250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GB"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GB"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438" name="CustomShape 54"/>
          <p:cNvSpPr/>
          <p:nvPr/>
        </p:nvSpPr>
        <p:spPr>
          <a:xfrm>
            <a:off x="5486400" y="1955160"/>
            <a:ext cx="5708160" cy="14670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GB" sz="1800" spc="-1" strike="noStrike">
              <a:solidFill>
                <a:srgbClr val="000000"/>
              </a:solidFill>
              <a:latin typeface="Arial"/>
            </a:endParaRPr>
          </a:p>
        </p:txBody>
      </p:sp>
      <p:sp>
        <p:nvSpPr>
          <p:cNvPr id="439" name="CustomShape 55"/>
          <p:cNvSpPr/>
          <p:nvPr/>
        </p:nvSpPr>
        <p:spPr>
          <a:xfrm>
            <a:off x="933120" y="2057400"/>
            <a:ext cx="3632040" cy="1364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
        <p:nvSpPr>
          <p:cNvPr id="440" name="Rechteck 439"/>
          <p:cNvSpPr/>
          <p:nvPr/>
        </p:nvSpPr>
        <p:spPr>
          <a:xfrm>
            <a:off x="1528560" y="1721160"/>
            <a:ext cx="2507760" cy="3488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US" sz="1800" spc="-1" strike="noStrike">
                <a:solidFill>
                  <a:srgbClr val="000000"/>
                </a:solidFill>
                <a:latin typeface="DejaVu Sans"/>
                <a:ea typeface="DejaVu Sans"/>
              </a:rPr>
              <a:t>Functional Unit</a:t>
            </a:r>
            <a:endParaRPr b="0" lang="en-GB" sz="1800" spc="-1" strike="noStrike">
              <a:solidFill>
                <a:srgbClr val="000000"/>
              </a:solidFill>
              <a:latin typeface="Arial"/>
            </a:endParaRPr>
          </a:p>
        </p:txBody>
      </p:sp>
      <p:sp>
        <p:nvSpPr>
          <p:cNvPr id="441" name="Rechteck 440"/>
          <p:cNvSpPr/>
          <p:nvPr/>
        </p:nvSpPr>
        <p:spPr>
          <a:xfrm>
            <a:off x="7086960" y="1631520"/>
            <a:ext cx="2507760" cy="3488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US" sz="1800" spc="-1" strike="noStrike">
                <a:solidFill>
                  <a:srgbClr val="000000"/>
                </a:solidFill>
                <a:latin typeface="DejaVu Sans"/>
                <a:ea typeface="DejaVu Sans"/>
              </a:rPr>
              <a:t>Reference Flow</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2" name="CustomShape 9"/>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43" name="CustomShape 13"/>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GB" sz="2200" spc="-1" strike="noStrike">
              <a:solidFill>
                <a:srgbClr val="000000"/>
              </a:solidFill>
              <a:latin typeface="Arial"/>
            </a:endParaRPr>
          </a:p>
        </p:txBody>
      </p:sp>
      <p:sp>
        <p:nvSpPr>
          <p:cNvPr id="444" name="CustomShape 19"/>
          <p:cNvSpPr/>
          <p:nvPr/>
        </p:nvSpPr>
        <p:spPr>
          <a:xfrm>
            <a:off x="457200" y="3429000"/>
            <a:ext cx="10545840" cy="250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GB"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GB"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GB"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the “Amount of polypropylene (g)” (weight of the container)</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445" name="CustomShape 20"/>
          <p:cNvSpPr/>
          <p:nvPr/>
        </p:nvSpPr>
        <p:spPr>
          <a:xfrm>
            <a:off x="5486400" y="1955160"/>
            <a:ext cx="5708160" cy="14670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GB" sz="1800" spc="-1" strike="noStrike">
              <a:solidFill>
                <a:srgbClr val="000000"/>
              </a:solidFill>
              <a:latin typeface="Arial"/>
            </a:endParaRPr>
          </a:p>
        </p:txBody>
      </p:sp>
      <p:sp>
        <p:nvSpPr>
          <p:cNvPr id="446" name="CustomShape 21"/>
          <p:cNvSpPr/>
          <p:nvPr/>
        </p:nvSpPr>
        <p:spPr>
          <a:xfrm>
            <a:off x="933120" y="2057400"/>
            <a:ext cx="3632040" cy="1364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
        <p:nvSpPr>
          <p:cNvPr id="447" name="Rechteck 446"/>
          <p:cNvSpPr/>
          <p:nvPr/>
        </p:nvSpPr>
        <p:spPr>
          <a:xfrm>
            <a:off x="1528560" y="1721160"/>
            <a:ext cx="2507760" cy="3488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US" sz="1800" spc="-1" strike="noStrike">
                <a:solidFill>
                  <a:srgbClr val="000000"/>
                </a:solidFill>
                <a:latin typeface="DejaVu Sans"/>
                <a:ea typeface="DejaVu Sans"/>
              </a:rPr>
              <a:t>Functional Unit</a:t>
            </a:r>
            <a:endParaRPr b="0" lang="en-GB" sz="1800" spc="-1" strike="noStrike">
              <a:solidFill>
                <a:srgbClr val="000000"/>
              </a:solidFill>
              <a:latin typeface="Arial"/>
            </a:endParaRPr>
          </a:p>
        </p:txBody>
      </p:sp>
      <p:sp>
        <p:nvSpPr>
          <p:cNvPr id="448" name="Rechteck 447"/>
          <p:cNvSpPr/>
          <p:nvPr/>
        </p:nvSpPr>
        <p:spPr>
          <a:xfrm>
            <a:off x="7086960" y="1631520"/>
            <a:ext cx="2507760" cy="3488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US" sz="1800" spc="-1" strike="noStrike">
                <a:solidFill>
                  <a:srgbClr val="000000"/>
                </a:solidFill>
                <a:latin typeface="DejaVu Sans"/>
                <a:ea typeface="DejaVu Sans"/>
              </a:rPr>
              <a:t>Reference Flow</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9"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50" name="CustomShape 3"/>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451" name="CustomShape 4"/>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452" name="CustomShape 5"/>
          <p:cNvSpPr/>
          <p:nvPr/>
        </p:nvSpPr>
        <p:spPr>
          <a:xfrm>
            <a:off x="274320" y="625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53" name="CustomShape 6"/>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54" name="CustomShape 67"/>
          <p:cNvSpPr/>
          <p:nvPr/>
        </p:nvSpPr>
        <p:spPr>
          <a:xfrm>
            <a:off x="6419880" y="2286720"/>
            <a:ext cx="3632040" cy="1364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determines which processes are included in the LCA in accordance with it’s goal</a:t>
            </a:r>
            <a:endParaRPr b="0" lang="en-GB" sz="1800" spc="-1" strike="noStrike">
              <a:solidFill>
                <a:srgbClr val="000000"/>
              </a:solidFill>
              <a:latin typeface="Arial"/>
            </a:endParaRPr>
          </a:p>
        </p:txBody>
      </p:sp>
      <p:sp>
        <p:nvSpPr>
          <p:cNvPr id="455" name="Gerader Verbinder 454"/>
          <p:cNvSpPr/>
          <p:nvPr/>
        </p:nvSpPr>
        <p:spPr>
          <a:xfrm flipH="1">
            <a:off x="3657600" y="2971800"/>
            <a:ext cx="2762280" cy="914400"/>
          </a:xfrm>
          <a:prstGeom prst="line">
            <a:avLst/>
          </a:prstGeom>
          <a:ln w="0">
            <a:solidFill>
              <a:srgbClr val="008c4f"/>
            </a:solidFill>
            <a:tailEnd len="med" type="triangle" w="med"/>
          </a:ln>
        </p:spPr>
        <p:style>
          <a:lnRef idx="0"/>
          <a:fillRef idx="0"/>
          <a:effectRef idx="0"/>
          <a:fontRef idx="minor"/>
        </p:style>
        <p:txBody>
          <a:bodyPr lIns="90000" rIns="90000" tIns="45000" bIns="45000" anchor="ctr" anchorCtr="1">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6" name="CustomShape 5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57" name="CustomShape 61"/>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System Boundary of 2020 EU Study</a:t>
            </a:r>
            <a:endParaRPr b="0" lang="en-GB" sz="2200" spc="-1" strike="noStrike">
              <a:solidFill>
                <a:srgbClr val="000000"/>
              </a:solidFill>
              <a:latin typeface="Arial"/>
            </a:endParaRPr>
          </a:p>
        </p:txBody>
      </p:sp>
      <p:pic>
        <p:nvPicPr>
          <p:cNvPr id="458" name="Grafik 457" descr=""/>
          <p:cNvPicPr/>
          <p:nvPr/>
        </p:nvPicPr>
        <p:blipFill>
          <a:blip r:embed="rId1"/>
          <a:stretch/>
        </p:blipFill>
        <p:spPr>
          <a:xfrm>
            <a:off x="1828800" y="1828800"/>
            <a:ext cx="7745040" cy="4072320"/>
          </a:xfrm>
          <a:prstGeom prst="rect">
            <a:avLst/>
          </a:prstGeom>
          <a:ln w="0">
            <a:noFill/>
          </a:ln>
        </p:spPr>
      </p:pic>
      <p:sp>
        <p:nvSpPr>
          <p:cNvPr id="459" name="CustomShape 63"/>
          <p:cNvSpPr/>
          <p:nvPr/>
        </p:nvSpPr>
        <p:spPr>
          <a:xfrm>
            <a:off x="274320" y="625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60" name="CustomShape 64"/>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CustomShape 24"/>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62" name="CustomShape 26"/>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463" name="CustomShape 27"/>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464" name="CustomShape 29"/>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65" name="CustomShape 25"/>
          <p:cNvSpPr/>
          <p:nvPr/>
        </p:nvSpPr>
        <p:spPr>
          <a:xfrm>
            <a:off x="57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GB"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Manufacturing process</a:t>
            </a:r>
            <a:endParaRPr b="0" lang="en-GB"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End-of-life recycling process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6"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67"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GB" sz="2200" spc="-1" strike="noStrike">
              <a:solidFill>
                <a:srgbClr val="000000"/>
              </a:solidFill>
              <a:latin typeface="Arial"/>
            </a:endParaRPr>
          </a:p>
        </p:txBody>
      </p:sp>
      <p:sp>
        <p:nvSpPr>
          <p:cNvPr id="468" name="CustomShape 3"/>
          <p:cNvSpPr/>
          <p:nvPr/>
        </p:nvSpPr>
        <p:spPr>
          <a:xfrm>
            <a:off x="335520" y="1600200"/>
            <a:ext cx="11081520" cy="46857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general, all processes and flows that are attributable to the analysed system are to be included in the system boundaries.</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However, not all of them are quantitatively “relevant”</a:t>
            </a:r>
            <a:r>
              <a:rPr b="0" i="1" lang="en-GB" sz="1800" spc="-1" strike="noStrike">
                <a:solidFill>
                  <a:srgbClr val="000000"/>
                </a:solidFill>
                <a:latin typeface="DejaVu Sans"/>
                <a:ea typeface="DejaVu Sans"/>
              </a:rPr>
              <a:t>.</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 less relevant ones, data of lower quality (estimates) can be used, limiting the effort for collecting high quality data.</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Irrelevant ones, can be entirely “Cut-off”</a:t>
            </a:r>
            <a:endParaRPr b="0" lang="en-GB" sz="1800" spc="-1" strike="noStrike">
              <a:solidFill>
                <a:srgbClr val="000000"/>
              </a:solidFill>
              <a:latin typeface="Arial"/>
            </a:endParaRPr>
          </a:p>
        </p:txBody>
      </p:sp>
      <p:sp>
        <p:nvSpPr>
          <p:cNvPr id="469" name="CustomShape 4"/>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0"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71"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GB" sz="2200" spc="-1" strike="noStrike">
              <a:solidFill>
                <a:srgbClr val="000000"/>
              </a:solidFill>
              <a:latin typeface="Arial"/>
            </a:endParaRPr>
          </a:p>
        </p:txBody>
      </p:sp>
      <p:sp>
        <p:nvSpPr>
          <p:cNvPr id="472" name="CustomShape 3"/>
          <p:cNvSpPr/>
          <p:nvPr/>
        </p:nvSpPr>
        <p:spPr>
          <a:xfrm>
            <a:off x="335520" y="1955160"/>
            <a:ext cx="11081520" cy="4330800"/>
          </a:xfrm>
          <a:prstGeom prst="rect">
            <a:avLst/>
          </a:prstGeom>
          <a:noFill/>
          <a:ln w="0">
            <a:noFill/>
          </a:ln>
        </p:spPr>
        <p:style>
          <a:lnRef idx="0"/>
          <a:fillRef idx="0"/>
          <a:effectRef idx="0"/>
          <a:fontRef idx="minor"/>
        </p:style>
        <p:txBody>
          <a:bodyPr lIns="90000" rIns="90000" tIns="45000" bIns="45000" anchor="t">
            <a:noAutofit/>
          </a:bodyPr>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GB" sz="1800" spc="-1" strike="noStrike">
              <a:solidFill>
                <a:srgbClr val="000000"/>
              </a:solidFill>
              <a:latin typeface="Arial"/>
            </a:endParaRPr>
          </a:p>
        </p:txBody>
      </p:sp>
      <p:sp>
        <p:nvSpPr>
          <p:cNvPr id="473" name="CustomShape 4"/>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74" name="CustomShape 78"/>
          <p:cNvSpPr/>
          <p:nvPr/>
        </p:nvSpPr>
        <p:spPr>
          <a:xfrm>
            <a:off x="10228680" y="753840"/>
            <a:ext cx="510120" cy="48996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5"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76"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GB" sz="2200" spc="-1" strike="noStrike">
              <a:solidFill>
                <a:srgbClr val="000000"/>
              </a:solidFill>
              <a:latin typeface="Arial"/>
            </a:endParaRPr>
          </a:p>
        </p:txBody>
      </p:sp>
      <p:sp>
        <p:nvSpPr>
          <p:cNvPr id="477" name="CustomShape 3"/>
          <p:cNvSpPr/>
          <p:nvPr/>
        </p:nvSpPr>
        <p:spPr>
          <a:xfrm>
            <a:off x="335520" y="1600200"/>
            <a:ext cx="11081520" cy="468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BUT, </a:t>
            </a:r>
            <a:r>
              <a:rPr b="0" lang="en-GB" sz="1800" spc="-1" strike="noStrike">
                <a:solidFill>
                  <a:srgbClr val="000000"/>
                </a:solidFill>
                <a:latin typeface="DejaVu Sans"/>
                <a:ea typeface="DejaVu Sans"/>
              </a:rPr>
              <a:t>this would require an approximation of 100% of the impact, because if we already knew what 100% impact is, we wouldn’t be doing the study anyway.</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IMPORTANT: </a:t>
            </a:r>
            <a:r>
              <a:rPr b="0" lang="en-GB" sz="1800" spc="-1" strike="noStrike">
                <a:solidFill>
                  <a:srgbClr val="000000"/>
                </a:solidFill>
                <a:latin typeface="DejaVu Sans"/>
                <a:ea typeface="DejaVu Sans"/>
              </a:rPr>
              <a:t>Cut-off should not be so big, or you can risk having incomplete data (meaning lower environmental impacts) and also overall uncertainity.</a:t>
            </a:r>
            <a:endParaRPr b="0" lang="en-GB" sz="1800" spc="-1" strike="noStrike">
              <a:solidFill>
                <a:srgbClr val="000000"/>
              </a:solidFill>
              <a:latin typeface="Arial"/>
            </a:endParaRPr>
          </a:p>
        </p:txBody>
      </p:sp>
      <p:sp>
        <p:nvSpPr>
          <p:cNvPr id="478" name="CustomShape 4"/>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79" name="CustomShape 79"/>
          <p:cNvSpPr/>
          <p:nvPr/>
        </p:nvSpPr>
        <p:spPr>
          <a:xfrm>
            <a:off x="10228680" y="753840"/>
            <a:ext cx="510120" cy="48996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60"/>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LCA – Motivation</a:t>
            </a:r>
            <a:endParaRPr b="0" lang="en-GB" sz="2400" spc="-1" strike="noStrike">
              <a:solidFill>
                <a:srgbClr val="000000"/>
              </a:solidFill>
              <a:latin typeface="Arial"/>
            </a:endParaRPr>
          </a:p>
        </p:txBody>
      </p:sp>
      <p:sp>
        <p:nvSpPr>
          <p:cNvPr id="275" name="CustomShape 161"/>
          <p:cNvSpPr/>
          <p:nvPr/>
        </p:nvSpPr>
        <p:spPr>
          <a:xfrm>
            <a:off x="335520" y="1268640"/>
            <a:ext cx="10731600" cy="5019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76" name="Grafik 4_ 1" descr=""/>
          <p:cNvPicPr/>
          <p:nvPr/>
        </p:nvPicPr>
        <p:blipFill>
          <a:blip r:embed="rId1"/>
          <a:stretch/>
        </p:blipFill>
        <p:spPr>
          <a:xfrm>
            <a:off x="842760" y="1608120"/>
            <a:ext cx="4227840" cy="3619800"/>
          </a:xfrm>
          <a:prstGeom prst="rect">
            <a:avLst/>
          </a:prstGeom>
          <a:ln w="0">
            <a:noFill/>
          </a:ln>
        </p:spPr>
      </p:pic>
      <p:sp>
        <p:nvSpPr>
          <p:cNvPr id="277" name="CustomShape 162"/>
          <p:cNvSpPr/>
          <p:nvPr/>
        </p:nvSpPr>
        <p:spPr>
          <a:xfrm>
            <a:off x="274320" y="6492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0"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81" name="CustomShape 2"/>
          <p:cNvSpPr/>
          <p:nvPr/>
        </p:nvSpPr>
        <p:spPr>
          <a:xfrm>
            <a:off x="5735520" y="548280"/>
            <a:ext cx="4907520" cy="5017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a:t>
            </a:r>
            <a:endParaRPr b="0" lang="en-GB" sz="1800" spc="-1" strike="noStrike">
              <a:solidFill>
                <a:srgbClr val="000000"/>
              </a:solidFill>
              <a:latin typeface="Arial"/>
            </a:endParaRPr>
          </a:p>
        </p:txBody>
      </p:sp>
      <p:sp>
        <p:nvSpPr>
          <p:cNvPr id="482" name="CustomShape 3"/>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483" name="CustomShape 4"/>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graphicFrame>
        <p:nvGraphicFramePr>
          <p:cNvPr id="484" name="Table 5"/>
          <p:cNvGraphicFramePr/>
          <p:nvPr/>
        </p:nvGraphicFramePr>
        <p:xfrm>
          <a:off x="5735520" y="1596960"/>
          <a:ext cx="5465160" cy="4196880"/>
        </p:xfrm>
        <a:graphic>
          <a:graphicData uri="http://schemas.openxmlformats.org/drawingml/2006/table">
            <a:tbl>
              <a:tblPr/>
              <a:tblGrid>
                <a:gridCol w="2217600"/>
                <a:gridCol w="3247920"/>
              </a:tblGrid>
              <a:tr h="226080">
                <a:tc>
                  <a:txBody>
                    <a:bodyPr lIns="90000" rIns="90000" anchor="t">
                      <a:noAutofit/>
                    </a:bodyPr>
                    <a:p>
                      <a:pPr>
                        <a:lnSpc>
                          <a:spcPct val="100000"/>
                        </a:lnSpc>
                      </a:pPr>
                      <a:r>
                        <a:rPr b="1" lang="en-US" sz="900" spc="-1" strike="noStrike">
                          <a:solidFill>
                            <a:srgbClr val="000000"/>
                          </a:solidFill>
                          <a:latin typeface="DejaVu Sans"/>
                          <a:ea typeface="DejaVu Sans"/>
                        </a:rPr>
                        <a:t>Impact Category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Indicator and unit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Climate change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Greenhouse gas emissions GWP100 in CO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 (including carbon feedbacks)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Energy consumption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Cumulative energy demand in MJ: non-renewable (fossil and nuclear) and renewable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Acidification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Acidification potential in SO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Eutrophication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Eutrophication potential in PO</a:t>
                      </a:r>
                      <a:r>
                        <a:rPr b="0" lang="en-US" sz="900" spc="-1" strike="noStrike" baseline="-8000">
                          <a:solidFill>
                            <a:srgbClr val="000000"/>
                          </a:solidFill>
                          <a:latin typeface="DejaVu Sans"/>
                          <a:ea typeface="DejaVu Sans"/>
                        </a:rPr>
                        <a:t>4</a:t>
                      </a:r>
                      <a:r>
                        <a:rPr b="0" lang="en-US" sz="900" spc="-1" strike="noStrike" baseline="33000">
                          <a:solidFill>
                            <a:srgbClr val="000000"/>
                          </a:solidFill>
                          <a:latin typeface="DejaVu Sans"/>
                          <a:ea typeface="DejaVu Sans"/>
                        </a:rPr>
                        <a:t>3-</a:t>
                      </a:r>
                      <a:r>
                        <a:rPr b="0" lang="en-US" sz="900" spc="-1" strike="noStrike">
                          <a:solidFill>
                            <a:srgbClr val="000000"/>
                          </a:solidFill>
                          <a:latin typeface="DejaVu Sans"/>
                          <a:ea typeface="DejaVu Sans"/>
                        </a:rPr>
                        <a:t>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Photochemical ozone formation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Photochemical Ozone Creation Potential POCP in NMVOC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Ozone depletion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ODP in R11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Ionising radiation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Ionising radiation potentials in U235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Particulate matter</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Particulate matter formation in PM2.5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Human toxicity, cancer and non-cancer</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Comparative Toxic Unit for Human Health in CTUh</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Ecotoxicity, freshwater</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Comparative Toxic Unit for ecosystems in CTUe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Resource depletion – minerals and metals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ADP ultimate reserves in Sb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Resource depletion – fossil energy carriers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ADP fossil in MJ</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Land use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Land occupation in m² * a</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Water scarcity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Scarcity-adjusted water use in m³</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485" name="CustomShape 6"/>
          <p:cNvSpPr/>
          <p:nvPr/>
        </p:nvSpPr>
        <p:spPr>
          <a:xfrm>
            <a:off x="274320" y="625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86" name="CustomShape 7"/>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7" name="CustomShape 72"/>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488" name="CustomShape 73"/>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489" name="CustomShape 74"/>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490" name="CustomShape 75"/>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91" name="CustomShape 76"/>
          <p:cNvSpPr/>
          <p:nvPr/>
        </p:nvSpPr>
        <p:spPr>
          <a:xfrm>
            <a:off x="57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GB"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2" marL="648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No data calculations on the performance of the substrate container</a:t>
            </a:r>
            <a:endParaRPr b="0" lang="en-GB" sz="1800" spc="-1" strike="noStrike">
              <a:solidFill>
                <a:srgbClr val="000000"/>
              </a:solidFill>
              <a:latin typeface="Arial"/>
            </a:endParaRPr>
          </a:p>
          <a:p>
            <a:pPr lvl="3" marL="864000" indent="-2160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Amount of mushrooms harvested?</a:t>
            </a:r>
            <a:endParaRPr b="0" lang="en-GB" sz="1800" spc="-1" strike="noStrike">
              <a:solidFill>
                <a:srgbClr val="000000"/>
              </a:solidFill>
              <a:latin typeface="Arial"/>
            </a:endParaRPr>
          </a:p>
          <a:p>
            <a:pPr lvl="3" marL="864000" indent="-2160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Contaimination rate?</a:t>
            </a:r>
            <a:endParaRPr b="0" lang="en-GB" sz="1800" spc="-1" strike="noStrike">
              <a:solidFill>
                <a:srgbClr val="000000"/>
              </a:solidFill>
              <a:latin typeface="Arial"/>
            </a:endParaRPr>
          </a:p>
          <a:p>
            <a:pPr lvl="2" marL="648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Generic manufacturing and recycling data</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2" name="CustomShape 1"/>
          <p:cNvSpPr/>
          <p:nvPr/>
        </p:nvSpPr>
        <p:spPr>
          <a:xfrm>
            <a:off x="335520" y="4406760"/>
            <a:ext cx="10730160" cy="1339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Lifecycle Inventory Analysis (LCI)</a:t>
            </a:r>
            <a:endParaRPr b="0" lang="en-GB" sz="3000" spc="-1" strike="noStrike">
              <a:solidFill>
                <a:srgbClr val="000000"/>
              </a:solidFill>
              <a:latin typeface="Arial"/>
            </a:endParaRPr>
          </a:p>
        </p:txBody>
      </p:sp>
      <p:sp>
        <p:nvSpPr>
          <p:cNvPr id="493" name="CustomShape 2"/>
          <p:cNvSpPr/>
          <p:nvPr/>
        </p:nvSpPr>
        <p:spPr>
          <a:xfrm>
            <a:off x="335520" y="2906640"/>
            <a:ext cx="10730160" cy="147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4"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495"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GB" sz="2200" spc="-1" strike="noStrike">
              <a:solidFill>
                <a:srgbClr val="000000"/>
              </a:solidFill>
              <a:latin typeface="Arial"/>
            </a:endParaRPr>
          </a:p>
        </p:txBody>
      </p:sp>
      <p:sp>
        <p:nvSpPr>
          <p:cNvPr id="496" name="CustomShape 4"/>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97" name="CustomShape 117"/>
          <p:cNvSpPr/>
          <p:nvPr/>
        </p:nvSpPr>
        <p:spPr>
          <a:xfrm>
            <a:off x="685800" y="2057400"/>
            <a:ext cx="10053720" cy="9097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8" name="CustomShape 118"/>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499" name="CustomShape 125"/>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GB" sz="2200" spc="-1" strike="noStrike">
              <a:solidFill>
                <a:srgbClr val="000000"/>
              </a:solidFill>
              <a:latin typeface="Arial"/>
            </a:endParaRPr>
          </a:p>
        </p:txBody>
      </p:sp>
      <p:sp>
        <p:nvSpPr>
          <p:cNvPr id="500" name="CustomShape 126"/>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501" name="CustomShape 127"/>
          <p:cNvSpPr/>
          <p:nvPr/>
        </p:nvSpPr>
        <p:spPr>
          <a:xfrm>
            <a:off x="685800" y="3200400"/>
            <a:ext cx="10053720" cy="9104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are product, material or energy flows that enter or leave a unit process.</a:t>
            </a:r>
            <a:endParaRPr b="0" lang="en-GB" sz="1800" spc="-1" strike="noStrike">
              <a:solidFill>
                <a:srgbClr val="000000"/>
              </a:solidFill>
              <a:latin typeface="Arial"/>
            </a:endParaRPr>
          </a:p>
        </p:txBody>
      </p:sp>
      <p:sp>
        <p:nvSpPr>
          <p:cNvPr id="502" name="CustomShape 128"/>
          <p:cNvSpPr/>
          <p:nvPr/>
        </p:nvSpPr>
        <p:spPr>
          <a:xfrm>
            <a:off x="685800" y="2057400"/>
            <a:ext cx="10053720" cy="9097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3" name="CustomShape 119"/>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504" name="CustomShape 120"/>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GB" sz="2200" spc="-1" strike="noStrike">
              <a:solidFill>
                <a:srgbClr val="000000"/>
              </a:solidFill>
              <a:latin typeface="Arial"/>
            </a:endParaRPr>
          </a:p>
        </p:txBody>
      </p:sp>
      <p:sp>
        <p:nvSpPr>
          <p:cNvPr id="505" name="CustomShape 121"/>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506" name="CustomShape 122"/>
          <p:cNvSpPr/>
          <p:nvPr/>
        </p:nvSpPr>
        <p:spPr>
          <a:xfrm>
            <a:off x="685800" y="3200400"/>
            <a:ext cx="10053720" cy="9104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are product, material or energy flows that enter or leave a unit process.</a:t>
            </a:r>
            <a:endParaRPr b="0" lang="en-GB" sz="1800" spc="-1" strike="noStrike">
              <a:solidFill>
                <a:srgbClr val="000000"/>
              </a:solidFill>
              <a:latin typeface="Arial"/>
            </a:endParaRPr>
          </a:p>
        </p:txBody>
      </p:sp>
      <p:sp>
        <p:nvSpPr>
          <p:cNvPr id="507" name="CustomShape 123"/>
          <p:cNvSpPr/>
          <p:nvPr/>
        </p:nvSpPr>
        <p:spPr>
          <a:xfrm>
            <a:off x="685800" y="2057400"/>
            <a:ext cx="10053720" cy="9097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GB" sz="1800" spc="-1" strike="noStrike">
              <a:solidFill>
                <a:srgbClr val="000000"/>
              </a:solidFill>
              <a:latin typeface="Arial"/>
            </a:endParaRPr>
          </a:p>
        </p:txBody>
      </p:sp>
      <p:sp>
        <p:nvSpPr>
          <p:cNvPr id="508" name="CustomShape 124"/>
          <p:cNvSpPr/>
          <p:nvPr/>
        </p:nvSpPr>
        <p:spPr>
          <a:xfrm>
            <a:off x="685800" y="4460400"/>
            <a:ext cx="10053720" cy="9104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 </a:t>
            </a:r>
            <a:r>
              <a:rPr b="0" i="1" lang="en-US" sz="1800" spc="-1" strike="noStrike">
                <a:solidFill>
                  <a:srgbClr val="000000"/>
                </a:solidFill>
                <a:latin typeface="DejaVu Sans"/>
                <a:ea typeface="DejaVu Sans"/>
              </a:rPr>
              <a:t>Unit Process</a:t>
            </a:r>
            <a:r>
              <a:rPr b="0" lang="en-US" sz="1800" spc="-1" strike="noStrike">
                <a:solidFill>
                  <a:srgbClr val="000000"/>
                </a:solidFill>
                <a:latin typeface="DejaVu Sans"/>
                <a:ea typeface="DejaVu Sans"/>
              </a:rPr>
              <a:t> is the smallest element considered in the life-cycle inventory analyis for which input and output data are quantified.</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9"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pic>
        <p:nvPicPr>
          <p:cNvPr id="510" name="Grafik 509" descr=""/>
          <p:cNvPicPr/>
          <p:nvPr/>
        </p:nvPicPr>
        <p:blipFill>
          <a:blip r:embed="rId1"/>
          <a:stretch/>
        </p:blipFill>
        <p:spPr>
          <a:xfrm>
            <a:off x="1855440" y="1371600"/>
            <a:ext cx="7765200" cy="4338720"/>
          </a:xfrm>
          <a:prstGeom prst="rect">
            <a:avLst/>
          </a:prstGeom>
          <a:ln w="0">
            <a:noFill/>
          </a:ln>
        </p:spPr>
      </p:pic>
      <p:sp>
        <p:nvSpPr>
          <p:cNvPr id="511" name="CustomShape 114"/>
          <p:cNvSpPr/>
          <p:nvPr/>
        </p:nvSpPr>
        <p:spPr>
          <a:xfrm>
            <a:off x="274320" y="6327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2" name="CustomShape 112"/>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pic>
        <p:nvPicPr>
          <p:cNvPr id="513" name="Grafik 512" descr=""/>
          <p:cNvPicPr/>
          <p:nvPr/>
        </p:nvPicPr>
        <p:blipFill>
          <a:blip r:embed="rId1"/>
          <a:stretch/>
        </p:blipFill>
        <p:spPr>
          <a:xfrm>
            <a:off x="1634400" y="1371600"/>
            <a:ext cx="7962120" cy="4745160"/>
          </a:xfrm>
          <a:prstGeom prst="rect">
            <a:avLst/>
          </a:prstGeom>
          <a:ln w="0">
            <a:noFill/>
          </a:ln>
        </p:spPr>
      </p:pic>
      <p:sp>
        <p:nvSpPr>
          <p:cNvPr id="514" name="CustomShape 113"/>
          <p:cNvSpPr/>
          <p:nvPr/>
        </p:nvSpPr>
        <p:spPr>
          <a:xfrm>
            <a:off x="274320" y="6327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5"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516"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Preparing for data collection</a:t>
            </a:r>
            <a:endParaRPr b="0" lang="en-GB" sz="2200" spc="-1" strike="noStrike">
              <a:solidFill>
                <a:srgbClr val="000000"/>
              </a:solidFill>
              <a:latin typeface="Arial"/>
            </a:endParaRPr>
          </a:p>
        </p:txBody>
      </p:sp>
      <p:graphicFrame>
        <p:nvGraphicFramePr>
          <p:cNvPr id="517" name="Table 3"/>
          <p:cNvGraphicFramePr/>
          <p:nvPr/>
        </p:nvGraphicFramePr>
        <p:xfrm>
          <a:off x="381960" y="2037960"/>
          <a:ext cx="5075280" cy="3921480"/>
        </p:xfrm>
        <a:graphic>
          <a:graphicData uri="http://schemas.openxmlformats.org/drawingml/2006/table">
            <a:tbl>
              <a:tblPr/>
              <a:tblGrid>
                <a:gridCol w="1163520"/>
                <a:gridCol w="712440"/>
                <a:gridCol w="806040"/>
                <a:gridCol w="1359000"/>
                <a:gridCol w="1034640"/>
              </a:tblGrid>
              <a:tr h="226080">
                <a:tc>
                  <a:txBody>
                    <a:bodyPr lIns="90000" rIns="90000" anchor="t">
                      <a:noAutofit/>
                    </a:bodyPr>
                    <a:p>
                      <a:pPr>
                        <a:lnSpc>
                          <a:spcPct val="100000"/>
                        </a:lnSpc>
                      </a:pPr>
                      <a:r>
                        <a:rPr b="0" lang="en-US" sz="900" spc="-1" strike="noStrike">
                          <a:solidFill>
                            <a:srgbClr val="000000"/>
                          </a:solidFill>
                          <a:latin typeface="DejaVu Sans"/>
                          <a:ea typeface="DejaVu Sans"/>
                        </a:rPr>
                        <a:t>Completed by: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gridSpan="4">
                  <a:txBody>
                    <a:bodyPr lIns="90000" rIns="90000" anchor="t">
                      <a:noAutofit/>
                    </a:bodyPr>
                    <a:p>
                      <a:pPr>
                        <a:lnSpc>
                          <a:spcPct val="100000"/>
                        </a:lnSpc>
                      </a:pPr>
                      <a:r>
                        <a:rPr b="0" lang="en-US" sz="900" spc="-1" strike="noStrike">
                          <a:solidFill>
                            <a:srgbClr val="000000"/>
                          </a:solidFill>
                          <a:latin typeface="DejaVu Sans"/>
                          <a:ea typeface="DejaVu Sans"/>
                        </a:rPr>
                        <a:t>Date of completion: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Unit process identification: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gridSpan="4">
                  <a:txBody>
                    <a:bodyPr lIns="90000" rIns="90000" anchor="t">
                      <a:noAutofit/>
                    </a:bodyPr>
                    <a:p>
                      <a:pPr>
                        <a:lnSpc>
                          <a:spcPct val="100000"/>
                        </a:lnSpc>
                      </a:pPr>
                      <a:r>
                        <a:rPr b="0" lang="en-US" sz="900" spc="-1" strike="noStrike">
                          <a:solidFill>
                            <a:srgbClr val="000000"/>
                          </a:solidFill>
                          <a:latin typeface="DejaVu Sans"/>
                          <a:ea typeface="DejaVu Sans"/>
                        </a:rPr>
                        <a:t>Reporting location: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Time period: Year</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Starting month:</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gridSpan="3">
                  <a:txBody>
                    <a:bodyPr lIns="90000" rIns="90000" anchor="t">
                      <a:noAutofit/>
                    </a:bodyPr>
                    <a:p>
                      <a:pPr>
                        <a:lnSpc>
                          <a:spcPct val="100000"/>
                        </a:lnSpc>
                      </a:pPr>
                      <a:r>
                        <a:rPr b="0" lang="en-US" sz="900" spc="-1" strike="noStrike">
                          <a:solidFill>
                            <a:srgbClr val="000000"/>
                          </a:solidFill>
                          <a:latin typeface="DejaVu Sans"/>
                          <a:ea typeface="DejaVu Sans"/>
                        </a:rPr>
                        <a:t>Ending month:</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r>
              <a:tr h="226080">
                <a:tc gridSpan="5">
                  <a:txBody>
                    <a:bodyPr lIns="90000" rIns="90000" anchor="t">
                      <a:noAutofit/>
                    </a:bodyPr>
                    <a:p>
                      <a:pPr>
                        <a:lnSpc>
                          <a:spcPct val="100000"/>
                        </a:lnSpc>
                      </a:pPr>
                      <a:r>
                        <a:rPr b="0" i="1" lang="en-US" sz="900" spc="-1" strike="noStrike">
                          <a:solidFill>
                            <a:srgbClr val="000000"/>
                          </a:solidFill>
                          <a:latin typeface="DejaVu Sans"/>
                          <a:ea typeface="DejaVu Sans"/>
                        </a:rPr>
                        <a:t>Description of unit process: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r>
              <a:tr h="494640">
                <a:tc>
                  <a:txBody>
                    <a:bodyPr lIns="90000" rIns="90000" anchor="t">
                      <a:noAutofit/>
                    </a:bodyPr>
                    <a:p>
                      <a:pPr>
                        <a:lnSpc>
                          <a:spcPct val="100000"/>
                        </a:lnSpc>
                      </a:pPr>
                      <a:r>
                        <a:rPr b="0" lang="en-US" sz="900" spc="-1" strike="noStrike">
                          <a:solidFill>
                            <a:srgbClr val="000000"/>
                          </a:solidFill>
                          <a:latin typeface="DejaVu Sans"/>
                          <a:ea typeface="DejaVu Sans"/>
                        </a:rPr>
                        <a:t>Material inputs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Units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Quantity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Description of  sampling procedures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Origin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Water consumption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Units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Quantity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endParaRPr b="0" lang="en-US" sz="1800" spc="-1" strike="noStrike">
                        <a:solidFill>
                          <a:srgbClr val="000000"/>
                        </a:solidFill>
                        <a:latin typeface="Arial"/>
                        <a:ea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endParaRPr b="0" lang="en-US" sz="1800" spc="-1" strike="noStrike">
                        <a:solidFill>
                          <a:srgbClr val="000000"/>
                        </a:solidFill>
                        <a:latin typeface="Arial"/>
                        <a:ea typeface="DejaVu Sans"/>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494640">
                <a:tc>
                  <a:txBody>
                    <a:bodyPr lIns="90000" rIns="90000" anchor="t">
                      <a:noAutofit/>
                    </a:bodyPr>
                    <a:p>
                      <a:pPr>
                        <a:lnSpc>
                          <a:spcPct val="100000"/>
                        </a:lnSpc>
                      </a:pPr>
                      <a:r>
                        <a:rPr b="0" lang="en-US" sz="900" spc="-1" strike="noStrike">
                          <a:solidFill>
                            <a:srgbClr val="000000"/>
                          </a:solidFill>
                          <a:latin typeface="DejaVu Sans"/>
                          <a:ea typeface="DejaVu Sans"/>
                        </a:rPr>
                        <a:t>Energy Inputs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Units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Quantity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Description of sampling procedures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Origin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494640">
                <a:tc>
                  <a:txBody>
                    <a:bodyPr lIns="90000" rIns="90000" anchor="t">
                      <a:noAutofit/>
                    </a:bodyPr>
                    <a:p>
                      <a:pPr>
                        <a:lnSpc>
                          <a:spcPct val="100000"/>
                        </a:lnSpc>
                      </a:pPr>
                      <a:r>
                        <a:rPr b="0" lang="en-US" sz="900" spc="-1" strike="noStrike">
                          <a:solidFill>
                            <a:srgbClr val="000000"/>
                          </a:solidFill>
                          <a:latin typeface="DejaVu Sans"/>
                          <a:ea typeface="DejaVu Sans"/>
                        </a:rPr>
                        <a:t>Material outputs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Units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Quantity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Description of sampling procedures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Destination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pic>
        <p:nvPicPr>
          <p:cNvPr id="518" name="Grafik 517" descr=""/>
          <p:cNvPicPr/>
          <p:nvPr/>
        </p:nvPicPr>
        <p:blipFill>
          <a:blip r:embed="rId1"/>
          <a:stretch/>
        </p:blipFill>
        <p:spPr>
          <a:xfrm>
            <a:off x="5302080" y="685800"/>
            <a:ext cx="6174360" cy="5689800"/>
          </a:xfrm>
          <a:prstGeom prst="rect">
            <a:avLst/>
          </a:prstGeom>
          <a:ln w="0">
            <a:noFill/>
          </a:ln>
        </p:spPr>
      </p:pic>
      <p:sp>
        <p:nvSpPr>
          <p:cNvPr id="519" name="CustomShape 4"/>
          <p:cNvSpPr/>
          <p:nvPr/>
        </p:nvSpPr>
        <p:spPr>
          <a:xfrm>
            <a:off x="274320" y="6435360"/>
            <a:ext cx="1137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and table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0"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521"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Data collection and validation</a:t>
            </a:r>
            <a:endParaRPr b="0" lang="en-GB" sz="2200" spc="-1" strike="noStrike">
              <a:solidFill>
                <a:srgbClr val="000000"/>
              </a:solidFill>
              <a:latin typeface="Arial"/>
            </a:endParaRPr>
          </a:p>
        </p:txBody>
      </p:sp>
      <p:sp>
        <p:nvSpPr>
          <p:cNvPr id="522" name="CustomShape 3"/>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Data must be validated to confirm and provide evidence for data quality requirements, both during and after the data collection process.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can also involve establishing mass and energy balances.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Obvious anomalies can necessitate collecting alternative data.</a:t>
            </a:r>
            <a:endParaRPr b="0" lang="en-GB" sz="1800" spc="-1" strike="noStrike">
              <a:solidFill>
                <a:srgbClr val="000000"/>
              </a:solidFill>
              <a:latin typeface="Arial"/>
            </a:endParaRPr>
          </a:p>
        </p:txBody>
      </p:sp>
      <p:sp>
        <p:nvSpPr>
          <p:cNvPr id="523" name="CustomShape 4"/>
          <p:cNvSpPr/>
          <p:nvPr/>
        </p:nvSpPr>
        <p:spPr>
          <a:xfrm>
            <a:off x="274320" y="6435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524" name="Grafik 523" descr=""/>
          <p:cNvPicPr/>
          <p:nvPr/>
        </p:nvPicPr>
        <p:blipFill>
          <a:blip r:embed="rId2"/>
          <a:stretch/>
        </p:blipFill>
        <p:spPr>
          <a:xfrm>
            <a:off x="5302080" y="685800"/>
            <a:ext cx="6174360" cy="568980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LCA – Motivation</a:t>
            </a:r>
            <a:endParaRPr b="0" lang="en-GB" sz="2400" spc="-1" strike="noStrike">
              <a:solidFill>
                <a:srgbClr val="000000"/>
              </a:solidFill>
              <a:latin typeface="Arial"/>
            </a:endParaRPr>
          </a:p>
        </p:txBody>
      </p:sp>
      <p:sp>
        <p:nvSpPr>
          <p:cNvPr id="279" name="CustomShape 2"/>
          <p:cNvSpPr/>
          <p:nvPr/>
        </p:nvSpPr>
        <p:spPr>
          <a:xfrm>
            <a:off x="6095880" y="1268640"/>
            <a:ext cx="4970880" cy="50191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Battery Electric Vehicles (EV) </a:t>
            </a:r>
            <a:endParaRPr b="0" lang="en-GB" sz="2400" spc="-1" strike="noStrike">
              <a:solidFill>
                <a:srgbClr val="000000"/>
              </a:solidFill>
              <a:latin typeface="Arial"/>
            </a:endParaRPr>
          </a:p>
          <a:p>
            <a:pPr algn="ctr">
              <a:lnSpc>
                <a:spcPct val="100000"/>
              </a:lnSpc>
              <a:spcBef>
                <a:spcPts val="479"/>
              </a:spcBef>
              <a:tabLst>
                <a:tab algn="l" pos="0"/>
              </a:tabLst>
            </a:pPr>
            <a:endParaRPr b="0" lang="en-GB" sz="2400" spc="-1" strike="noStrike">
              <a:solidFill>
                <a:srgbClr val="000000"/>
              </a:solidFill>
              <a:latin typeface="Arial"/>
            </a:endParaRPr>
          </a:p>
          <a:p>
            <a:pPr algn="ctr">
              <a:lnSpc>
                <a:spcPct val="100000"/>
              </a:lnSpc>
              <a:spcBef>
                <a:spcPts val="479"/>
              </a:spcBef>
              <a:tabLst>
                <a:tab algn="l" pos="0"/>
              </a:tabLst>
            </a:pPr>
            <a:r>
              <a:rPr b="0" lang="en-US" sz="2400" spc="-1" strike="noStrike">
                <a:solidFill>
                  <a:srgbClr val="000000"/>
                </a:solidFill>
                <a:latin typeface="DejaVu Sans"/>
                <a:ea typeface="DejaVu Sans"/>
              </a:rPr>
              <a:t>Or</a:t>
            </a:r>
            <a:endParaRPr b="0" lang="en-GB" sz="2400" spc="-1" strike="noStrike">
              <a:solidFill>
                <a:srgbClr val="000000"/>
              </a:solidFill>
              <a:latin typeface="Arial"/>
            </a:endParaRPr>
          </a:p>
          <a:p>
            <a:pPr algn="ctr">
              <a:lnSpc>
                <a:spcPct val="100000"/>
              </a:lnSpc>
              <a:spcBef>
                <a:spcPts val="479"/>
              </a:spcBef>
              <a:tabLst>
                <a:tab algn="l" pos="0"/>
              </a:tabLst>
            </a:pPr>
            <a:endParaRPr b="0" lang="en-GB" sz="24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Internal Combustion Engine Vehicles</a:t>
            </a:r>
            <a:endParaRPr b="0" lang="en-GB" sz="2400" spc="-1" strike="noStrike">
              <a:solidFill>
                <a:srgbClr val="000000"/>
              </a:solidFill>
              <a:latin typeface="Arial"/>
            </a:endParaRPr>
          </a:p>
        </p:txBody>
      </p:sp>
      <p:pic>
        <p:nvPicPr>
          <p:cNvPr id="280" name="Grafik 4_0" descr=""/>
          <p:cNvPicPr/>
          <p:nvPr/>
        </p:nvPicPr>
        <p:blipFill>
          <a:blip r:embed="rId1"/>
          <a:stretch/>
        </p:blipFill>
        <p:spPr>
          <a:xfrm>
            <a:off x="842760" y="1608120"/>
            <a:ext cx="4227840" cy="3619800"/>
          </a:xfrm>
          <a:prstGeom prst="rect">
            <a:avLst/>
          </a:prstGeom>
          <a:ln w="0">
            <a:noFill/>
          </a:ln>
        </p:spPr>
      </p:pic>
      <p:sp>
        <p:nvSpPr>
          <p:cNvPr id="281" name="CustomShape 3"/>
          <p:cNvSpPr/>
          <p:nvPr/>
        </p:nvSpPr>
        <p:spPr>
          <a:xfrm>
            <a:off x="274320" y="6492240"/>
            <a:ext cx="105145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5"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526" name="CustomShape 2"/>
          <p:cNvSpPr/>
          <p:nvPr/>
        </p:nvSpPr>
        <p:spPr>
          <a:xfrm>
            <a:off x="432720" y="132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a:t>
            </a:r>
            <a:endParaRPr b="0" lang="en-GB" sz="2200" spc="-1" strike="noStrike">
              <a:solidFill>
                <a:srgbClr val="000000"/>
              </a:solidFill>
              <a:latin typeface="Arial"/>
            </a:endParaRPr>
          </a:p>
          <a:p>
            <a:pPr>
              <a:lnSpc>
                <a:spcPct val="100000"/>
              </a:lnSpc>
            </a:pPr>
            <a:r>
              <a:rPr b="1" lang="en-US" sz="2200" spc="-1" strike="noStrike">
                <a:solidFill>
                  <a:srgbClr val="666666"/>
                </a:solidFill>
                <a:latin typeface="DejaVu Sans"/>
                <a:ea typeface="DejaVu Sans"/>
              </a:rPr>
              <a:t> </a:t>
            </a:r>
            <a:r>
              <a:rPr b="1" lang="en-US" sz="2200" spc="-1" strike="noStrike">
                <a:solidFill>
                  <a:srgbClr val="666666"/>
                </a:solidFill>
                <a:latin typeface="DejaVu Sans"/>
                <a:ea typeface="DejaVu Sans"/>
              </a:rPr>
              <a:t>and functional unit</a:t>
            </a:r>
            <a:endParaRPr b="0" lang="en-GB" sz="2200" spc="-1" strike="noStrike">
              <a:solidFill>
                <a:srgbClr val="000000"/>
              </a:solidFill>
              <a:latin typeface="Arial"/>
            </a:endParaRPr>
          </a:p>
        </p:txBody>
      </p:sp>
      <p:sp>
        <p:nvSpPr>
          <p:cNvPr id="527" name="CustomShape 3"/>
          <p:cNvSpPr/>
          <p:nvPr/>
        </p:nvSpPr>
        <p:spPr>
          <a:xfrm>
            <a:off x="335520" y="1268280"/>
            <a:ext cx="514620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the flow chart and the flows between unit processes, the flows of all unit processes are related to the reference flow.</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calculation should result in all system input and output data being referenced to the functional unit.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Recall: a measure of the product(s) or product parts required to deliver the performance defined by the functional unit.</a:t>
            </a:r>
            <a:endParaRPr b="0" lang="en-GB" sz="1800" spc="-1" strike="noStrike">
              <a:solidFill>
                <a:srgbClr val="000000"/>
              </a:solidFill>
              <a:latin typeface="Arial"/>
            </a:endParaRPr>
          </a:p>
        </p:txBody>
      </p:sp>
      <p:sp>
        <p:nvSpPr>
          <p:cNvPr id="528" name="CustomShape 4"/>
          <p:cNvSpPr/>
          <p:nvPr/>
        </p:nvSpPr>
        <p:spPr>
          <a:xfrm>
            <a:off x="274320" y="6435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529" name="Grafik 528" descr=""/>
          <p:cNvPicPr/>
          <p:nvPr/>
        </p:nvPicPr>
        <p:blipFill>
          <a:blip r:embed="rId2"/>
          <a:stretch/>
        </p:blipFill>
        <p:spPr>
          <a:xfrm>
            <a:off x="5302080" y="685800"/>
            <a:ext cx="6174360" cy="5689800"/>
          </a:xfrm>
          <a:prstGeom prst="rect">
            <a:avLst/>
          </a:prstGeom>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530"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531"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GB" sz="2200" spc="-1" strike="noStrike">
              <a:solidFill>
                <a:srgbClr val="000000"/>
              </a:solidFill>
              <a:latin typeface="Arial"/>
            </a:endParaRPr>
          </a:p>
        </p:txBody>
      </p:sp>
      <p:sp>
        <p:nvSpPr>
          <p:cNvPr id="532" name="CustomShape 3"/>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the example of a truck, a specific transport scenario would be defined in the study that uses the data set for the specific truck used, ensuring again a clear identification and quantification.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the transport scenario “150 km overland transport of bulk sand transport at 90 % load factor” with the quantity and unit of e.g. 1 t*km and the data set “Truck bulk transport; Euro 0, 1, 2, 3, 4 transport mix; 22 t total weight, 17.3 t max payload”.</a:t>
            </a:r>
            <a:endParaRPr b="0" lang="en-GB" sz="1800" spc="-1" strike="noStrike">
              <a:solidFill>
                <a:srgbClr val="000000"/>
              </a:solidFill>
              <a:latin typeface="Arial"/>
            </a:endParaRPr>
          </a:p>
        </p:txBody>
      </p:sp>
      <p:pic>
        <p:nvPicPr>
          <p:cNvPr id="533" name="Grafik 532" descr=""/>
          <p:cNvPicPr/>
          <p:nvPr/>
        </p:nvPicPr>
        <p:blipFill>
          <a:blip r:embed="rId1"/>
          <a:stretch/>
        </p:blipFill>
        <p:spPr>
          <a:xfrm>
            <a:off x="6320160" y="1623960"/>
            <a:ext cx="5156280" cy="4751640"/>
          </a:xfrm>
          <a:prstGeom prst="rect">
            <a:avLst/>
          </a:prstGeom>
          <a:ln w="0">
            <a:noFill/>
          </a:ln>
        </p:spPr>
      </p:pic>
      <p:sp>
        <p:nvSpPr>
          <p:cNvPr id="534" name="CustomShape 4"/>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5" name="CustomShape 33"/>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536" name="CustomShape 34"/>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GB" sz="2200" spc="-1" strike="noStrike">
              <a:solidFill>
                <a:srgbClr val="000000"/>
              </a:solidFill>
              <a:latin typeface="Arial"/>
            </a:endParaRPr>
          </a:p>
        </p:txBody>
      </p:sp>
      <p:sp>
        <p:nvSpPr>
          <p:cNvPr id="537" name="CustomShape 35"/>
          <p:cNvSpPr/>
          <p:nvPr/>
        </p:nvSpPr>
        <p:spPr>
          <a:xfrm>
            <a:off x="335520" y="2286000"/>
            <a:ext cx="10857600" cy="399996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GB" sz="1800" spc="-1" strike="noStrike">
              <a:solidFill>
                <a:srgbClr val="000000"/>
              </a:solidFill>
              <a:latin typeface="Arial"/>
            </a:endParaRPr>
          </a:p>
          <a:p>
            <a:pPr lvl="3" marL="864000" indent="-2160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GB" sz="1800" spc="-1" strike="noStrike">
              <a:solidFill>
                <a:srgbClr val="000000"/>
              </a:solidFill>
              <a:latin typeface="Arial"/>
            </a:endParaRPr>
          </a:p>
        </p:txBody>
      </p:sp>
      <p:sp>
        <p:nvSpPr>
          <p:cNvPr id="538" name="CustomShape 36"/>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9" name="CustomShape 13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540" name="CustomShape 13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GB" sz="2200" spc="-1" strike="noStrike">
              <a:solidFill>
                <a:srgbClr val="000000"/>
              </a:solidFill>
              <a:latin typeface="Arial"/>
            </a:endParaRPr>
          </a:p>
        </p:txBody>
      </p:sp>
      <p:sp>
        <p:nvSpPr>
          <p:cNvPr id="541" name="CustomShape 133"/>
          <p:cNvSpPr/>
          <p:nvPr/>
        </p:nvSpPr>
        <p:spPr>
          <a:xfrm>
            <a:off x="335520" y="2286000"/>
            <a:ext cx="10857600" cy="399996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GB" sz="1800" spc="-1" strike="noStrike">
              <a:solidFill>
                <a:srgbClr val="000000"/>
              </a:solidFill>
              <a:latin typeface="Arial"/>
            </a:endParaRPr>
          </a:p>
          <a:p>
            <a:pPr lvl="3" marL="864000" indent="-2160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0" lang="en-GB" sz="1800" spc="-1" strike="noStrike">
              <a:solidFill>
                <a:srgbClr val="000000"/>
              </a:solidFill>
              <a:latin typeface="Arial"/>
            </a:endParaRPr>
          </a:p>
        </p:txBody>
      </p:sp>
      <p:sp>
        <p:nvSpPr>
          <p:cNvPr id="542" name="CustomShape 134"/>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3" name="CustomShape 28"/>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544" name="CustomShape 30"/>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GB" sz="2200" spc="-1" strike="noStrike">
              <a:solidFill>
                <a:srgbClr val="000000"/>
              </a:solidFill>
              <a:latin typeface="Arial"/>
            </a:endParaRPr>
          </a:p>
        </p:txBody>
      </p:sp>
      <p:sp>
        <p:nvSpPr>
          <p:cNvPr id="545" name="CustomShape 31"/>
          <p:cNvSpPr/>
          <p:nvPr/>
        </p:nvSpPr>
        <p:spPr>
          <a:xfrm>
            <a:off x="335520" y="2286000"/>
            <a:ext cx="10857600" cy="399996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GB" sz="1800" spc="-1" strike="noStrike">
              <a:solidFill>
                <a:srgbClr val="000000"/>
              </a:solidFill>
              <a:latin typeface="Arial"/>
            </a:endParaRPr>
          </a:p>
          <a:p>
            <a:pPr lvl="3" marL="864000" indent="-2160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This allows us to scale and compare the two container types on similar terms, e.g:</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1000g of substrate bags, can contain (1000 ✕ 3 / 30) = 100 Liters of substrate.</a:t>
            </a:r>
            <a:endParaRPr b="0" lang="en-GB"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1000g of substrate buckets, can contain (1000 ✕ 3 / 90) = 33.333 Liters of substrate.</a:t>
            </a:r>
            <a:endParaRPr b="0" lang="en-GB" sz="1800" spc="-1" strike="noStrike">
              <a:solidFill>
                <a:srgbClr val="000000"/>
              </a:solidFill>
              <a:latin typeface="Arial"/>
            </a:endParaRPr>
          </a:p>
        </p:txBody>
      </p:sp>
      <p:sp>
        <p:nvSpPr>
          <p:cNvPr id="546" name="CustomShape 32"/>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7"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548"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Refining the system boundary</a:t>
            </a:r>
            <a:endParaRPr b="0" lang="en-GB" sz="2200" spc="-1" strike="noStrike">
              <a:solidFill>
                <a:srgbClr val="000000"/>
              </a:solidFill>
              <a:latin typeface="Arial"/>
            </a:endParaRPr>
          </a:p>
        </p:txBody>
      </p:sp>
      <p:sp>
        <p:nvSpPr>
          <p:cNvPr id="549" name="CustomShape 3"/>
          <p:cNvSpPr/>
          <p:nvPr/>
        </p:nvSpPr>
        <p:spPr>
          <a:xfrm>
            <a:off x="335520" y="1268280"/>
            <a:ext cx="490752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initial system boundary is revised, in accordance with the cut-off criteria established before.</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Further analysis may result in:</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life cycle stages or unit processes if they lack significance</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inputs or outputs</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Inclusion of new unit processes, inputs and outputs that are shown to be more significant than estimated before.</a:t>
            </a:r>
            <a:endParaRPr b="0" lang="en-GB" sz="1800" spc="-1" strike="noStrike">
              <a:solidFill>
                <a:srgbClr val="000000"/>
              </a:solidFill>
              <a:latin typeface="Arial"/>
            </a:endParaRPr>
          </a:p>
        </p:txBody>
      </p:sp>
      <p:pic>
        <p:nvPicPr>
          <p:cNvPr id="550" name="Grafik 549" descr=""/>
          <p:cNvPicPr/>
          <p:nvPr/>
        </p:nvPicPr>
        <p:blipFill>
          <a:blip r:embed="rId1"/>
          <a:stretch/>
        </p:blipFill>
        <p:spPr>
          <a:xfrm>
            <a:off x="6320160" y="1623960"/>
            <a:ext cx="5156280" cy="4751640"/>
          </a:xfrm>
          <a:prstGeom prst="rect">
            <a:avLst/>
          </a:prstGeom>
          <a:ln w="0">
            <a:noFill/>
          </a:ln>
        </p:spPr>
      </p:pic>
      <p:sp>
        <p:nvSpPr>
          <p:cNvPr id="551" name="CustomShape 4"/>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2"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553"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
        <p:nvSpPr>
          <p:cNvPr id="554" name="CustomShape 4"/>
          <p:cNvSpPr/>
          <p:nvPr/>
        </p:nvSpPr>
        <p:spPr>
          <a:xfrm>
            <a:off x="274320" y="625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555" name="CustomShape 5"/>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556" name="CustomShape 116"/>
          <p:cNvSpPr/>
          <p:nvPr/>
        </p:nvSpPr>
        <p:spPr>
          <a:xfrm>
            <a:off x="457200" y="3429000"/>
            <a:ext cx="10053720" cy="11383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LCIA is the phase of life cycle assessment aimed at understanding and evaluating the magnitude and significance of the potential environmental impacts for a product system throughout the life cycle of the product.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557"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558"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Oveview</a:t>
            </a:r>
            <a:endParaRPr b="0" lang="en-GB" sz="2200" spc="-1" strike="noStrike">
              <a:solidFill>
                <a:srgbClr val="000000"/>
              </a:solidFill>
              <a:latin typeface="Arial"/>
            </a:endParaRPr>
          </a:p>
        </p:txBody>
      </p:sp>
      <p:graphicFrame>
        <p:nvGraphicFramePr>
          <p:cNvPr id="559" name="Table 3"/>
          <p:cNvGraphicFramePr/>
          <p:nvPr/>
        </p:nvGraphicFramePr>
        <p:xfrm>
          <a:off x="5963400" y="2308680"/>
          <a:ext cx="5237640" cy="3176640"/>
        </p:xfrm>
        <a:graphic>
          <a:graphicData uri="http://schemas.openxmlformats.org/drawingml/2006/table">
            <a:tbl>
              <a:tblPr/>
              <a:tblGrid>
                <a:gridCol w="2125440"/>
                <a:gridCol w="3112560"/>
              </a:tblGrid>
              <a:tr h="253440">
                <a:tc>
                  <a:txBody>
                    <a:bodyPr lIns="90000" rIns="90000" anchor="t">
                      <a:noAutofit/>
                    </a:bodyPr>
                    <a:p>
                      <a:pPr>
                        <a:lnSpc>
                          <a:spcPct val="100000"/>
                        </a:lnSpc>
                      </a:pPr>
                      <a:r>
                        <a:rPr b="1" lang="en-US" sz="900" spc="-1" strike="noStrike">
                          <a:solidFill>
                            <a:srgbClr val="000000"/>
                          </a:solidFill>
                          <a:latin typeface="DejaVu Sans"/>
                          <a:ea typeface="DejaVu Sans"/>
                        </a:rPr>
                        <a:t>Term</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Example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253440">
                <a:tc>
                  <a:txBody>
                    <a:bodyPr lIns="90000" rIns="90000" anchor="t">
                      <a:noAutofit/>
                    </a:bodyPr>
                    <a:p>
                      <a:pPr>
                        <a:lnSpc>
                          <a:spcPct val="100000"/>
                        </a:lnSpc>
                      </a:pPr>
                      <a:r>
                        <a:rPr b="0" lang="en-US" sz="900" spc="-1" strike="noStrike">
                          <a:solidFill>
                            <a:srgbClr val="000000"/>
                          </a:solidFill>
                          <a:latin typeface="DejaVu Sans"/>
                          <a:ea typeface="DejaVu Sans"/>
                        </a:rPr>
                        <a:t>Impact Category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Climate change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ea typeface="DejaVu Sans"/>
                        </a:rPr>
                        <a:t>LCI results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Amount of a greenhouse gas per functional unit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402480">
                <a:tc>
                  <a:txBody>
                    <a:bodyPr lIns="90000" rIns="90000" anchor="t">
                      <a:noAutofit/>
                    </a:bodyPr>
                    <a:p>
                      <a:pPr>
                        <a:lnSpc>
                          <a:spcPct val="100000"/>
                        </a:lnSpc>
                      </a:pPr>
                      <a:r>
                        <a:rPr b="0" lang="en-US" sz="900" spc="-1" strike="noStrike">
                          <a:solidFill>
                            <a:srgbClr val="000000"/>
                          </a:solidFill>
                          <a:latin typeface="DejaVu Sans"/>
                          <a:ea typeface="DejaVu Sans"/>
                        </a:rPr>
                        <a:t>Characterization model</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Baseline model of 100 years of the Intergovernmental Panel on Climate Change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ea typeface="DejaVu Sans"/>
                        </a:rPr>
                        <a:t>Category indicator</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Infrared radiative forcing (W/m²)</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402480">
                <a:tc>
                  <a:txBody>
                    <a:bodyPr lIns="90000" rIns="90000" anchor="t">
                      <a:noAutofit/>
                    </a:bodyPr>
                    <a:p>
                      <a:pPr>
                        <a:lnSpc>
                          <a:spcPct val="100000"/>
                        </a:lnSpc>
                      </a:pPr>
                      <a:r>
                        <a:rPr b="0" lang="en-US" sz="900" spc="-1" strike="noStrike">
                          <a:solidFill>
                            <a:srgbClr val="000000"/>
                          </a:solidFill>
                          <a:latin typeface="DejaVu Sans"/>
                          <a:ea typeface="DejaVu Sans"/>
                        </a:rPr>
                        <a:t>Charecterization factor</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Global warming potential (GWP</a:t>
                      </a:r>
                      <a:r>
                        <a:rPr b="0" lang="en-US" sz="900" spc="-1" strike="noStrike" baseline="-8000">
                          <a:solidFill>
                            <a:srgbClr val="000000"/>
                          </a:solidFill>
                          <a:latin typeface="DejaVu Sans"/>
                          <a:ea typeface="DejaVu Sans"/>
                        </a:rPr>
                        <a:t>100</a:t>
                      </a:r>
                      <a:r>
                        <a:rPr b="0" lang="en-US" sz="900" spc="-1" strike="noStrike">
                          <a:solidFill>
                            <a:srgbClr val="000000"/>
                          </a:solidFill>
                          <a:latin typeface="DejaVu Sans"/>
                          <a:ea typeface="DejaVu Sans"/>
                        </a:rPr>
                        <a:t>) for each greenhouse gas (kg CO</a:t>
                      </a:r>
                      <a:r>
                        <a:rPr b="0" lang="en-US" sz="900" spc="-1" strike="noStrike" baseline="-8000">
                          <a:solidFill>
                            <a:srgbClr val="000000"/>
                          </a:solidFill>
                          <a:latin typeface="DejaVu Sans"/>
                          <a:ea typeface="DejaVu Sans"/>
                        </a:rPr>
                        <a:t>2</a:t>
                      </a:r>
                      <a:r>
                        <a:rPr b="0" lang="en-US" sz="900" spc="-1" strike="noStrike">
                          <a:solidFill>
                            <a:srgbClr val="000000"/>
                          </a:solidFill>
                          <a:latin typeface="DejaVu Sans"/>
                          <a:ea typeface="DejaVu Sans"/>
                        </a:rPr>
                        <a:t>–equivalents/ kg of gas)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ea typeface="DejaVu Sans"/>
                        </a:rPr>
                        <a:t>Category indicator result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Kilograms of CO</a:t>
                      </a:r>
                      <a:r>
                        <a:rPr b="0" lang="en-US" sz="900" spc="-1" strike="noStrike" baseline="-8000">
                          <a:solidFill>
                            <a:srgbClr val="000000"/>
                          </a:solidFill>
                          <a:latin typeface="DejaVu Sans"/>
                          <a:ea typeface="DejaVu Sans"/>
                        </a:rPr>
                        <a:t>2</a:t>
                      </a:r>
                      <a:r>
                        <a:rPr b="0" lang="en-US" sz="900" spc="-1" strike="noStrike">
                          <a:solidFill>
                            <a:srgbClr val="000000"/>
                          </a:solidFill>
                          <a:latin typeface="DejaVu Sans"/>
                          <a:ea typeface="DejaVu Sans"/>
                        </a:rPr>
                        <a:t>–equivalents per functional unit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53440">
                <a:tc>
                  <a:txBody>
                    <a:bodyPr lIns="90000" rIns="90000" anchor="t">
                      <a:noAutofit/>
                    </a:bodyPr>
                    <a:p>
                      <a:pPr>
                        <a:lnSpc>
                          <a:spcPct val="100000"/>
                        </a:lnSpc>
                      </a:pPr>
                      <a:r>
                        <a:rPr b="0" lang="en-US" sz="900" spc="-1" strike="noStrike">
                          <a:solidFill>
                            <a:srgbClr val="000000"/>
                          </a:solidFill>
                          <a:latin typeface="DejaVu Sans"/>
                          <a:ea typeface="DejaVu Sans"/>
                        </a:rPr>
                        <a:t>Category endpoints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Coral reefs, forests, crops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851040">
                <a:tc>
                  <a:txBody>
                    <a:bodyPr lIns="90000" rIns="90000" anchor="t">
                      <a:noAutofit/>
                    </a:bodyPr>
                    <a:p>
                      <a:pPr>
                        <a:lnSpc>
                          <a:spcPct val="100000"/>
                        </a:lnSpc>
                      </a:pPr>
                      <a:r>
                        <a:rPr b="0" lang="en-US" sz="900" spc="-1" strike="noStrike">
                          <a:solidFill>
                            <a:srgbClr val="000000"/>
                          </a:solidFill>
                          <a:latin typeface="DejaVu Sans"/>
                          <a:ea typeface="DejaVu Sans"/>
                        </a:rPr>
                        <a:t>Environmental relevance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Infrared radiative forcing is a proxy for potential effects on the climate, depending on the integrated atmospheric heat adsorption caused by emissions and the distribution over time of the heat adsorption.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560" name="CustomShape 4"/>
          <p:cNvSpPr/>
          <p:nvPr/>
        </p:nvSpPr>
        <p:spPr>
          <a:xfrm>
            <a:off x="274320" y="6471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561" name="CustomShape 5"/>
          <p:cNvSpPr/>
          <p:nvPr/>
        </p:nvSpPr>
        <p:spPr>
          <a:xfrm>
            <a:off x="274320" y="6291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562" name="Grafik 561" descr=""/>
          <p:cNvPicPr/>
          <p:nvPr/>
        </p:nvPicPr>
        <p:blipFill>
          <a:blip r:embed="rId3"/>
          <a:stretch/>
        </p:blipFill>
        <p:spPr>
          <a:xfrm>
            <a:off x="438840" y="1663200"/>
            <a:ext cx="5500080" cy="4047120"/>
          </a:xfrm>
          <a:prstGeom prst="rect">
            <a:avLst/>
          </a:prstGeom>
          <a:ln w="0">
            <a:noFill/>
          </a:ln>
        </p:spPr>
      </p:pic>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3" name="CustomShape 77"/>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564" name="CustomShape 115"/>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Oveview</a:t>
            </a:r>
            <a:endParaRPr b="0" lang="en-GB" sz="2200" spc="-1" strike="noStrike">
              <a:solidFill>
                <a:srgbClr val="000000"/>
              </a:solidFill>
              <a:latin typeface="Arial"/>
            </a:endParaRPr>
          </a:p>
        </p:txBody>
      </p:sp>
      <p:sp>
        <p:nvSpPr>
          <p:cNvPr id="565" name="CustomShape 129"/>
          <p:cNvSpPr/>
          <p:nvPr/>
        </p:nvSpPr>
        <p:spPr>
          <a:xfrm>
            <a:off x="274320" y="6471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566" name="CustomShape 130"/>
          <p:cNvSpPr/>
          <p:nvPr/>
        </p:nvSpPr>
        <p:spPr>
          <a:xfrm>
            <a:off x="274320" y="6291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567" name="Grafik 566" descr=""/>
          <p:cNvPicPr/>
          <p:nvPr/>
        </p:nvPicPr>
        <p:blipFill>
          <a:blip r:embed="rId3"/>
          <a:stretch/>
        </p:blipFill>
        <p:spPr>
          <a:xfrm>
            <a:off x="2514600" y="1249560"/>
            <a:ext cx="6854040" cy="504360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8"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569"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 Example</a:t>
            </a:r>
            <a:endParaRPr b="0" lang="en-GB" sz="2200" spc="-1" strike="noStrike">
              <a:solidFill>
                <a:srgbClr val="000000"/>
              </a:solidFill>
              <a:latin typeface="Arial"/>
            </a:endParaRPr>
          </a:p>
        </p:txBody>
      </p:sp>
      <p:graphicFrame>
        <p:nvGraphicFramePr>
          <p:cNvPr id="570" name="Table 3"/>
          <p:cNvGraphicFramePr/>
          <p:nvPr/>
        </p:nvGraphicFramePr>
        <p:xfrm>
          <a:off x="457200" y="2364120"/>
          <a:ext cx="8449560" cy="2006280"/>
        </p:xfrm>
        <a:graphic>
          <a:graphicData uri="http://schemas.openxmlformats.org/drawingml/2006/table">
            <a:tbl>
              <a:tblPr/>
              <a:tblGrid>
                <a:gridCol w="2385720"/>
                <a:gridCol w="2076120"/>
                <a:gridCol w="1694160"/>
                <a:gridCol w="2293920"/>
              </a:tblGrid>
              <a:tr h="312840">
                <a:tc>
                  <a:txBody>
                    <a:bodyPr lIns="90000" rIns="90000" anchor="t">
                      <a:noAutofit/>
                    </a:bodyPr>
                    <a:p>
                      <a:pPr>
                        <a:lnSpc>
                          <a:spcPct val="100000"/>
                        </a:lnSpc>
                      </a:pPr>
                      <a:r>
                        <a:rPr b="1" lang="en-US" sz="1500" spc="-1" strike="noStrike">
                          <a:solidFill>
                            <a:srgbClr val="000000"/>
                          </a:solidFill>
                          <a:latin typeface="DejaVu Sans"/>
                          <a:ea typeface="DejaVu Sans"/>
                        </a:rPr>
                        <a:t>Impact category</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1500" spc="-1" strike="noStrike">
                          <a:solidFill>
                            <a:srgbClr val="000000"/>
                          </a:solidFill>
                          <a:latin typeface="DejaVu Sans"/>
                          <a:ea typeface="DejaVu Sans"/>
                        </a:rPr>
                        <a:t>Reference unit</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1500" spc="-1" strike="noStrike">
                          <a:solidFill>
                            <a:srgbClr val="000000"/>
                          </a:solidFill>
                          <a:latin typeface="DejaVu Sans"/>
                          <a:ea typeface="DejaVu Sans"/>
                        </a:rPr>
                        <a:t>Mushroom Substrate Bag</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1500" spc="-1" strike="noStrike">
                          <a:solidFill>
                            <a:srgbClr val="000000"/>
                          </a:solidFill>
                          <a:latin typeface="DejaVu Sans"/>
                          <a:ea typeface="DejaVu Sans"/>
                        </a:rPr>
                        <a:t>MushR Reusable Pods</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12840">
                <a:tc>
                  <a:txBody>
                    <a:bodyPr lIns="90000" rIns="90000" anchor="t">
                      <a:noAutofit/>
                    </a:bodyPr>
                    <a:p>
                      <a:pPr>
                        <a:lnSpc>
                          <a:spcPct val="100000"/>
                        </a:lnSpc>
                      </a:pPr>
                      <a:r>
                        <a:rPr b="1" lang="en-US" sz="1500" spc="-1" strike="noStrike">
                          <a:solidFill>
                            <a:srgbClr val="000000"/>
                          </a:solidFill>
                          <a:latin typeface="DejaVu Sans"/>
                          <a:ea typeface="DejaVu Sans"/>
                        </a:rPr>
                        <a:t>Acidification</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1500" spc="-1" strike="noStrike">
                          <a:solidFill>
                            <a:srgbClr val="000000"/>
                          </a:solidFill>
                          <a:latin typeface="DejaVu Sans"/>
                          <a:ea typeface="DejaVu Sans"/>
                        </a:rPr>
                        <a:t>H+ mmole eq</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11.21</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40.15</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12840">
                <a:tc>
                  <a:txBody>
                    <a:bodyPr lIns="90000" rIns="90000" anchor="t">
                      <a:noAutofit/>
                    </a:bodyPr>
                    <a:p>
                      <a:pPr>
                        <a:lnSpc>
                          <a:spcPct val="100000"/>
                        </a:lnSpc>
                      </a:pPr>
                      <a:r>
                        <a:rPr b="1" lang="en-US" sz="1500" spc="-1" strike="noStrike">
                          <a:solidFill>
                            <a:srgbClr val="000000"/>
                          </a:solidFill>
                          <a:latin typeface="DejaVu Sans"/>
                          <a:ea typeface="DejaVu Sans"/>
                        </a:rPr>
                        <a:t>Global warming</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1500" spc="-1" strike="noStrike">
                          <a:solidFill>
                            <a:srgbClr val="000000"/>
                          </a:solidFill>
                          <a:latin typeface="DejaVu Sans"/>
                          <a:ea typeface="DejaVu Sans"/>
                        </a:rPr>
                        <a:t>g CO2 eq</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102.46</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217.20</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12840">
                <a:tc>
                  <a:txBody>
                    <a:bodyPr lIns="90000" rIns="90000" anchor="t">
                      <a:noAutofit/>
                    </a:bodyPr>
                    <a:p>
                      <a:pPr>
                        <a:lnSpc>
                          <a:spcPct val="100000"/>
                        </a:lnSpc>
                      </a:pPr>
                      <a:r>
                        <a:rPr b="1" lang="en-US" sz="1500" spc="-1" strike="noStrike">
                          <a:solidFill>
                            <a:srgbClr val="000000"/>
                          </a:solidFill>
                          <a:latin typeface="DejaVu Sans"/>
                          <a:ea typeface="DejaVu Sans"/>
                        </a:rPr>
                        <a:t>Ozone depletion</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1500" spc="-1" strike="noStrike">
                          <a:solidFill>
                            <a:srgbClr val="000000"/>
                          </a:solidFill>
                          <a:latin typeface="DejaVu Sans"/>
                          <a:ea typeface="DejaVu Sans"/>
                        </a:rPr>
                        <a:t>g CFC-11 eq</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2.64E-07</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1.49E-06</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16000">
                <a:tc>
                  <a:txBody>
                    <a:bodyPr lIns="90000" rIns="90000" anchor="t">
                      <a:noAutofit/>
                    </a:bodyPr>
                    <a:p>
                      <a:pPr>
                        <a:lnSpc>
                          <a:spcPct val="100000"/>
                        </a:lnSpc>
                      </a:pPr>
                      <a:r>
                        <a:rPr b="1" lang="en-US" sz="1500" spc="-1" strike="noStrike">
                          <a:solidFill>
                            <a:srgbClr val="000000"/>
                          </a:solidFill>
                          <a:latin typeface="DejaVu Sans"/>
                          <a:ea typeface="DejaVu Sans"/>
                        </a:rPr>
                        <a:t>Water intake</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1500" spc="-1" strike="noStrike">
                          <a:solidFill>
                            <a:srgbClr val="000000"/>
                          </a:solidFill>
                          <a:latin typeface="DejaVu Sans"/>
                          <a:ea typeface="DejaVu Sans"/>
                        </a:rPr>
                        <a:t>liters</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0.95</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2.3</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sp>
        <p:nvSpPr>
          <p:cNvPr id="571" name="CustomShape 6"/>
          <p:cNvSpPr/>
          <p:nvPr/>
        </p:nvSpPr>
        <p:spPr>
          <a:xfrm>
            <a:off x="274320" y="625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2" name="CustomShape 1"/>
          <p:cNvSpPr/>
          <p:nvPr/>
        </p:nvSpPr>
        <p:spPr>
          <a:xfrm>
            <a:off x="335880" y="73620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EV Break-Even Point?</a:t>
            </a:r>
            <a:endParaRPr b="0" lang="en-GB" sz="2400" spc="-1" strike="noStrike">
              <a:solidFill>
                <a:srgbClr val="000000"/>
              </a:solidFill>
              <a:latin typeface="Arial"/>
            </a:endParaRPr>
          </a:p>
        </p:txBody>
      </p:sp>
      <p:sp>
        <p:nvSpPr>
          <p:cNvPr id="283" name="CustomShape 2"/>
          <p:cNvSpPr/>
          <p:nvPr/>
        </p:nvSpPr>
        <p:spPr>
          <a:xfrm>
            <a:off x="335880" y="1240200"/>
            <a:ext cx="10731600" cy="501912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284" name="CustomShape 3"/>
          <p:cNvSpPr/>
          <p:nvPr/>
        </p:nvSpPr>
        <p:spPr>
          <a:xfrm>
            <a:off x="488160" y="1392480"/>
            <a:ext cx="3124080" cy="50191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0 – 50.000km </a:t>
            </a:r>
            <a:endParaRPr b="0" lang="en-GB"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50.000 – 100.000km</a:t>
            </a:r>
            <a:endParaRPr b="0" lang="en-GB"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100.000 – 150.000km </a:t>
            </a:r>
            <a:endParaRPr b="0" lang="en-GB"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150.000 – 200.000km</a:t>
            </a:r>
            <a:endParaRPr b="0" lang="en-GB"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After 200.000km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285" name="CustomShape 4"/>
          <p:cNvSpPr/>
          <p:nvPr/>
        </p:nvSpPr>
        <p:spPr>
          <a:xfrm>
            <a:off x="385200" y="1600200"/>
            <a:ext cx="8671320" cy="870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What is the </a:t>
            </a:r>
            <a:r>
              <a:rPr b="1" lang="en-US" sz="1800" spc="-1" strike="noStrike">
                <a:solidFill>
                  <a:srgbClr val="000000"/>
                </a:solidFill>
                <a:latin typeface="DejaVu Sans"/>
                <a:ea typeface="DejaVu Sans"/>
              </a:rPr>
              <a:t>break-even</a:t>
            </a:r>
            <a:r>
              <a:rPr b="0" lang="en-US" sz="1800" spc="-1" strike="noStrike">
                <a:solidFill>
                  <a:srgbClr val="000000"/>
                </a:solidFill>
                <a:latin typeface="DejaVu Sans"/>
                <a:ea typeface="DejaVu Sans"/>
              </a:rPr>
              <a:t> point (in km) after which an EV would have caused fewer emissions than an Internal Combustion Engine (ICE?)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2" name="CustomShape 135"/>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573" name="CustomShape 141"/>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 Example</a:t>
            </a:r>
            <a:endParaRPr b="0" lang="en-GB" sz="2200" spc="-1" strike="noStrike">
              <a:solidFill>
                <a:srgbClr val="000000"/>
              </a:solidFill>
              <a:latin typeface="Arial"/>
            </a:endParaRPr>
          </a:p>
        </p:txBody>
      </p:sp>
      <p:graphicFrame>
        <p:nvGraphicFramePr>
          <p:cNvPr id="574" name="Table 4"/>
          <p:cNvGraphicFramePr/>
          <p:nvPr/>
        </p:nvGraphicFramePr>
        <p:xfrm>
          <a:off x="457200" y="2364120"/>
          <a:ext cx="10743840" cy="2250720"/>
        </p:xfrm>
        <a:graphic>
          <a:graphicData uri="http://schemas.openxmlformats.org/drawingml/2006/table">
            <a:tbl>
              <a:tblPr/>
              <a:tblGrid>
                <a:gridCol w="2385720"/>
                <a:gridCol w="2076120"/>
                <a:gridCol w="1694160"/>
                <a:gridCol w="2293920"/>
                <a:gridCol w="2294280"/>
              </a:tblGrid>
              <a:tr h="859680">
                <a:tc>
                  <a:txBody>
                    <a:bodyPr lIns="90000" rIns="90000" anchor="t">
                      <a:noAutofit/>
                    </a:bodyPr>
                    <a:p>
                      <a:pPr>
                        <a:lnSpc>
                          <a:spcPct val="100000"/>
                        </a:lnSpc>
                      </a:pPr>
                      <a:r>
                        <a:rPr b="1" lang="en-US" sz="1500" spc="-1" strike="noStrike">
                          <a:solidFill>
                            <a:srgbClr val="000000"/>
                          </a:solidFill>
                          <a:latin typeface="DejaVu Sans"/>
                          <a:ea typeface="DejaVu Sans"/>
                        </a:rPr>
                        <a:t>Impact category</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1500" spc="-1" strike="noStrike">
                          <a:solidFill>
                            <a:srgbClr val="000000"/>
                          </a:solidFill>
                          <a:latin typeface="DejaVu Sans"/>
                          <a:ea typeface="DejaVu Sans"/>
                        </a:rPr>
                        <a:t>Reference unit</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1500" spc="-1" strike="noStrike">
                          <a:solidFill>
                            <a:srgbClr val="000000"/>
                          </a:solidFill>
                          <a:latin typeface="DejaVu Sans"/>
                          <a:ea typeface="DejaVu Sans"/>
                        </a:rPr>
                        <a:t>Mushroom Substrate Bag</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1500" spc="-1" strike="noStrike">
                          <a:solidFill>
                            <a:srgbClr val="000000"/>
                          </a:solidFill>
                          <a:latin typeface="DejaVu Sans"/>
                          <a:ea typeface="DejaVu Sans"/>
                        </a:rPr>
                        <a:t>MushR Reusable Pods</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1800" spc="-1" strike="noStrike">
                          <a:solidFill>
                            <a:srgbClr val="000000"/>
                          </a:solidFill>
                          <a:latin typeface="Arial"/>
                          <a:ea typeface="DejaVu Sans"/>
                        </a:rPr>
                        <a:t>MushR Pods Break-even point (reuse cycles)</a:t>
                      </a:r>
                      <a:endParaRPr b="0" lang="en-GB" sz="18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47760">
                <a:tc>
                  <a:txBody>
                    <a:bodyPr lIns="90000" rIns="90000" anchor="t">
                      <a:noAutofit/>
                    </a:bodyPr>
                    <a:p>
                      <a:pPr>
                        <a:lnSpc>
                          <a:spcPct val="100000"/>
                        </a:lnSpc>
                      </a:pPr>
                      <a:r>
                        <a:rPr b="1" lang="en-US" sz="1500" spc="-1" strike="noStrike">
                          <a:solidFill>
                            <a:srgbClr val="000000"/>
                          </a:solidFill>
                          <a:latin typeface="DejaVu Sans"/>
                          <a:ea typeface="DejaVu Sans"/>
                        </a:rPr>
                        <a:t>Acidification</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1500" spc="-1" strike="noStrike">
                          <a:solidFill>
                            <a:srgbClr val="000000"/>
                          </a:solidFill>
                          <a:latin typeface="DejaVu Sans"/>
                          <a:ea typeface="DejaVu Sans"/>
                        </a:rPr>
                        <a:t>H+ mmole eq</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11.21</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40.15</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3.6</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47760">
                <a:tc>
                  <a:txBody>
                    <a:bodyPr lIns="90000" rIns="90000" anchor="t">
                      <a:noAutofit/>
                    </a:bodyPr>
                    <a:p>
                      <a:pPr>
                        <a:lnSpc>
                          <a:spcPct val="100000"/>
                        </a:lnSpc>
                      </a:pPr>
                      <a:r>
                        <a:rPr b="1" lang="en-US" sz="1500" spc="-1" strike="noStrike">
                          <a:solidFill>
                            <a:srgbClr val="000000"/>
                          </a:solidFill>
                          <a:latin typeface="DejaVu Sans"/>
                          <a:ea typeface="DejaVu Sans"/>
                        </a:rPr>
                        <a:t>Global warming</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1500" spc="-1" strike="noStrike">
                          <a:solidFill>
                            <a:srgbClr val="000000"/>
                          </a:solidFill>
                          <a:latin typeface="DejaVu Sans"/>
                          <a:ea typeface="DejaVu Sans"/>
                        </a:rPr>
                        <a:t>g CO2 eq</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102.46</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217.20</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2.1</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47760">
                <a:tc>
                  <a:txBody>
                    <a:bodyPr lIns="90000" rIns="90000" anchor="t">
                      <a:noAutofit/>
                    </a:bodyPr>
                    <a:p>
                      <a:pPr>
                        <a:lnSpc>
                          <a:spcPct val="100000"/>
                        </a:lnSpc>
                      </a:pPr>
                      <a:r>
                        <a:rPr b="1" lang="en-US" sz="1500" spc="-1" strike="noStrike">
                          <a:solidFill>
                            <a:srgbClr val="000000"/>
                          </a:solidFill>
                          <a:latin typeface="DejaVu Sans"/>
                          <a:ea typeface="DejaVu Sans"/>
                        </a:rPr>
                        <a:t>Ozone depletion</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1500" spc="-1" strike="noStrike">
                          <a:solidFill>
                            <a:srgbClr val="000000"/>
                          </a:solidFill>
                          <a:latin typeface="DejaVu Sans"/>
                          <a:ea typeface="DejaVu Sans"/>
                        </a:rPr>
                        <a:t>g CFC-11 eq</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2.64E-07</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1.49E-06</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5.6</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47760">
                <a:tc>
                  <a:txBody>
                    <a:bodyPr lIns="90000" rIns="90000" anchor="t">
                      <a:noAutofit/>
                    </a:bodyPr>
                    <a:p>
                      <a:pPr>
                        <a:lnSpc>
                          <a:spcPct val="100000"/>
                        </a:lnSpc>
                      </a:pPr>
                      <a:r>
                        <a:rPr b="1" lang="en-US" sz="1500" spc="-1" strike="noStrike">
                          <a:solidFill>
                            <a:srgbClr val="000000"/>
                          </a:solidFill>
                          <a:latin typeface="DejaVu Sans"/>
                          <a:ea typeface="DejaVu Sans"/>
                        </a:rPr>
                        <a:t>Water intake</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1500" spc="-1" strike="noStrike">
                          <a:solidFill>
                            <a:srgbClr val="000000"/>
                          </a:solidFill>
                          <a:latin typeface="DejaVu Sans"/>
                          <a:ea typeface="DejaVu Sans"/>
                        </a:rPr>
                        <a:t>liters</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0.95</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2.3</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r">
                        <a:lnSpc>
                          <a:spcPct val="100000"/>
                        </a:lnSpc>
                      </a:pPr>
                      <a:r>
                        <a:rPr b="0" lang="en-US" sz="1500" spc="-1" strike="noStrike">
                          <a:solidFill>
                            <a:srgbClr val="000000"/>
                          </a:solidFill>
                          <a:latin typeface="DejaVu Sans"/>
                          <a:ea typeface="DejaVu Sans"/>
                        </a:rPr>
                        <a:t>2.4</a:t>
                      </a:r>
                      <a:endParaRPr b="0" lang="en-GB" sz="15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sp>
        <p:nvSpPr>
          <p:cNvPr id="575" name="CustomShape 142"/>
          <p:cNvSpPr/>
          <p:nvPr/>
        </p:nvSpPr>
        <p:spPr>
          <a:xfrm>
            <a:off x="274320" y="625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6" name="CustomShape 136"/>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577" name="CustomShape 137"/>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2020 EU Study Example</a:t>
            </a:r>
            <a:endParaRPr b="0" lang="en-GB" sz="2200" spc="-1" strike="noStrike">
              <a:solidFill>
                <a:srgbClr val="000000"/>
              </a:solidFill>
              <a:latin typeface="Arial"/>
            </a:endParaRPr>
          </a:p>
        </p:txBody>
      </p:sp>
      <p:graphicFrame>
        <p:nvGraphicFramePr>
          <p:cNvPr id="578" name="Table 1"/>
          <p:cNvGraphicFramePr/>
          <p:nvPr/>
        </p:nvGraphicFramePr>
        <p:xfrm>
          <a:off x="417240" y="1861560"/>
          <a:ext cx="5465160" cy="4196880"/>
        </p:xfrm>
        <a:graphic>
          <a:graphicData uri="http://schemas.openxmlformats.org/drawingml/2006/table">
            <a:tbl>
              <a:tblPr/>
              <a:tblGrid>
                <a:gridCol w="2217600"/>
                <a:gridCol w="3247920"/>
              </a:tblGrid>
              <a:tr h="226080">
                <a:tc>
                  <a:txBody>
                    <a:bodyPr lIns="90000" rIns="90000" anchor="t">
                      <a:noAutofit/>
                    </a:bodyPr>
                    <a:p>
                      <a:pPr>
                        <a:lnSpc>
                          <a:spcPct val="100000"/>
                        </a:lnSpc>
                      </a:pPr>
                      <a:r>
                        <a:rPr b="1" lang="en-US" sz="900" spc="-1" strike="noStrike">
                          <a:solidFill>
                            <a:srgbClr val="000000"/>
                          </a:solidFill>
                          <a:latin typeface="DejaVu Sans"/>
                          <a:ea typeface="DejaVu Sans"/>
                        </a:rPr>
                        <a:t>Impact Category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Indicator and unit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Climate change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Greenhouse gas emissions GWP100 in CO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 (including carbon feedbacks)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Energy consumption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Cumulative energy demand in MJ: non-renewable (fossil and nuclear) and renewable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Acidification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Acidification potential in SO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Eutrophication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Eutrophication potential in PO</a:t>
                      </a:r>
                      <a:r>
                        <a:rPr b="0" lang="en-US" sz="900" spc="-1" strike="noStrike" baseline="-8000">
                          <a:solidFill>
                            <a:srgbClr val="000000"/>
                          </a:solidFill>
                          <a:latin typeface="DejaVu Sans"/>
                          <a:ea typeface="DejaVu Sans"/>
                        </a:rPr>
                        <a:t>4</a:t>
                      </a:r>
                      <a:r>
                        <a:rPr b="0" lang="en-US" sz="900" spc="-1" strike="noStrike" baseline="33000">
                          <a:solidFill>
                            <a:srgbClr val="000000"/>
                          </a:solidFill>
                          <a:latin typeface="DejaVu Sans"/>
                          <a:ea typeface="DejaVu Sans"/>
                        </a:rPr>
                        <a:t>3-</a:t>
                      </a:r>
                      <a:r>
                        <a:rPr b="0" lang="en-US" sz="900" spc="-1" strike="noStrike">
                          <a:solidFill>
                            <a:srgbClr val="000000"/>
                          </a:solidFill>
                          <a:latin typeface="DejaVu Sans"/>
                          <a:ea typeface="DejaVu Sans"/>
                        </a:rPr>
                        <a:t>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Photochemical ozone formation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Photochemical Ozone Creation Potential POCP in NMVOC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Ozone depletion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ODP in R11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Ionising radiation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Ionising radiation potentials in U235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Particulate matter</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Particulate matter formation in PM2.5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Human toxicity, cancer and non-cancer</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Comparative Toxic Unit for Human Health in CTUh</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Ecotoxicity, freshwater</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Comparative Toxic Unit for ecosystems in CTUe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Resource depletion – minerals and metals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ADP ultimate reserves in Sb eq</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ea typeface="DejaVu Sans"/>
                        </a:rPr>
                        <a:t>Resource depletion – fossil energy carriers</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ADP fossil in MJ</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Land use</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Land occupation in m² * a</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ea typeface="DejaVu Sans"/>
                        </a:rPr>
                        <a:t>Water scarcity</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ea typeface="DejaVu Sans"/>
                        </a:rPr>
                        <a:t>Scarcity-adjusted water use in m³</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graphicFrame>
        <p:nvGraphicFramePr>
          <p:cNvPr id="579" name="Table 2"/>
          <p:cNvGraphicFramePr/>
          <p:nvPr/>
        </p:nvGraphicFramePr>
        <p:xfrm>
          <a:off x="6194160" y="2547000"/>
          <a:ext cx="4946760" cy="1985040"/>
        </p:xfrm>
        <a:graphic>
          <a:graphicData uri="http://schemas.openxmlformats.org/drawingml/2006/table">
            <a:tbl>
              <a:tblPr/>
              <a:tblGrid>
                <a:gridCol w="803160"/>
                <a:gridCol w="1025640"/>
                <a:gridCol w="1192320"/>
                <a:gridCol w="626040"/>
                <a:gridCol w="1299960"/>
              </a:tblGrid>
              <a:tr h="494640">
                <a:tc>
                  <a:txBody>
                    <a:bodyPr lIns="90000" rIns="90000" anchor="t">
                      <a:noAutofit/>
                    </a:bodyPr>
                    <a:p>
                      <a:pPr algn="ctr">
                        <a:lnSpc>
                          <a:spcPct val="100000"/>
                        </a:lnSpc>
                      </a:pPr>
                      <a:r>
                        <a:rPr b="1" lang="en-US" sz="900" spc="-1" strike="noStrike">
                          <a:solidFill>
                            <a:srgbClr val="000000"/>
                          </a:solidFill>
                          <a:latin typeface="DejaVu Sans"/>
                          <a:ea typeface="DejaVu Sans"/>
                        </a:rPr>
                        <a:t>Pollutant</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ea typeface="DejaVu Sans"/>
                        </a:rPr>
                        <a:t>Acidification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ea typeface="DejaVu Sans"/>
                        </a:rPr>
                        <a:t>Eutrophication</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ea typeface="DejaVu Sans"/>
                        </a:rPr>
                        <a:t>POCP</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ea typeface="DejaVu Sans"/>
                        </a:rPr>
                        <a:t>Particulate matter formation (PMF)</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226080">
                <a:tc>
                  <a:txBody>
                    <a:bodyPr lIns="90000" rIns="90000" anchor="t">
                      <a:noAutofit/>
                    </a:bodyPr>
                    <a:p>
                      <a:pPr algn="ctr">
                        <a:lnSpc>
                          <a:spcPct val="100000"/>
                        </a:lnSpc>
                      </a:pPr>
                      <a:r>
                        <a:rPr b="0" lang="en-US" sz="900" spc="-1" strike="noStrike">
                          <a:solidFill>
                            <a:srgbClr val="000000"/>
                          </a:solidFill>
                          <a:latin typeface="DejaVu Sans"/>
                          <a:ea typeface="DejaVu Sans"/>
                        </a:rPr>
                        <a:t>CO</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marL="216000" indent="-214920" algn="ctr">
                        <a:lnSpc>
                          <a:spcPct val="100000"/>
                        </a:lnSpc>
                        <a:buClr>
                          <a:srgbClr val="000000"/>
                        </a:buClr>
                        <a:buSzPct val="45000"/>
                        <a:buFont typeface="Wingdings" charset="2"/>
                        <a:buChar char=""/>
                      </a:pPr>
                      <a:r>
                        <a:rPr b="0" lang="en-US" sz="900" spc="-1" strike="noStrike">
                          <a:solidFill>
                            <a:srgbClr val="000000"/>
                          </a:solidFill>
                          <a:latin typeface="DejaVu Serif"/>
                          <a:ea typeface="DejaVu Sans"/>
                        </a:rPr>
                        <a:t>0</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erif"/>
                          <a:ea typeface="DejaVu Sans"/>
                        </a:rPr>
                        <a:t>0.0456</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erif"/>
                          <a:ea typeface="DejaVu Sans"/>
                        </a:rPr>
                        <a:t>0</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ea typeface="DejaVu Sans"/>
                        </a:rPr>
                        <a:t>NH</a:t>
                      </a:r>
                      <a:r>
                        <a:rPr b="0" lang="en-US" sz="900" spc="-1" strike="noStrike" baseline="-8000">
                          <a:solidFill>
                            <a:srgbClr val="000000"/>
                          </a:solidFill>
                          <a:latin typeface="DejaVu Sans"/>
                          <a:ea typeface="DejaVu Sans"/>
                        </a:rPr>
                        <a:t>3</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1.6</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erif"/>
                          <a:ea typeface="DejaVu Sans"/>
                        </a:rPr>
                        <a:t>0.35</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0.64</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000">
                <a:tc>
                  <a:txBody>
                    <a:bodyPr lIns="90000" rIns="90000" anchor="t">
                      <a:noAutofit/>
                    </a:bodyPr>
                    <a:p>
                      <a:pPr algn="ctr">
                        <a:lnSpc>
                          <a:spcPct val="100000"/>
                        </a:lnSpc>
                      </a:pPr>
                      <a:r>
                        <a:rPr b="0" lang="en-US" sz="900" spc="-1" strike="noStrike">
                          <a:solidFill>
                            <a:srgbClr val="000000"/>
                          </a:solidFill>
                          <a:latin typeface="DejaVu Sans"/>
                          <a:ea typeface="DejaVu Sans"/>
                        </a:rPr>
                        <a:t>NO</a:t>
                      </a:r>
                      <a:r>
                        <a:rPr b="0" lang="en-US" sz="900" spc="-1" strike="noStrike" baseline="-8000">
                          <a:solidFill>
                            <a:srgbClr val="000000"/>
                          </a:solidFill>
                          <a:latin typeface="DejaVu Sans"/>
                          <a:ea typeface="DejaVu Sans"/>
                        </a:rPr>
                        <a:t>x</a:t>
                      </a:r>
                      <a:endParaRPr b="0" lang="en-GB" sz="900" spc="-1" strike="noStrike">
                        <a:solidFill>
                          <a:srgbClr val="000000"/>
                        </a:solidFill>
                        <a:latin typeface="Arial"/>
                      </a:endParaRPr>
                    </a:p>
                    <a:p>
                      <a:pPr algn="ctr">
                        <a:lnSpc>
                          <a:spcPct val="100000"/>
                        </a:lnSpc>
                      </a:pP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0.5</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0.13</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1</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0.88</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ea typeface="DejaVu Sans"/>
                        </a:rPr>
                        <a:t>PM</a:t>
                      </a:r>
                      <a:r>
                        <a:rPr b="0" lang="en-US" sz="900" spc="-1" strike="noStrike" baseline="-8000">
                          <a:solidFill>
                            <a:srgbClr val="000000"/>
                          </a:solidFill>
                          <a:latin typeface="DejaVu Sans"/>
                          <a:ea typeface="DejaVu Sans"/>
                        </a:rPr>
                        <a:t>2.5</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1</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chor="t">
                      <a:noAutofit/>
                    </a:bodyPr>
                    <a:p>
                      <a:pPr algn="ctr">
                        <a:lnSpc>
                          <a:spcPct val="100000"/>
                        </a:lnSpc>
                      </a:pPr>
                      <a:r>
                        <a:rPr b="0" lang="en-US" sz="900" spc="-1" strike="noStrike">
                          <a:solidFill>
                            <a:srgbClr val="000000"/>
                          </a:solidFill>
                          <a:latin typeface="DejaVu Sans"/>
                          <a:ea typeface="DejaVu Sans"/>
                        </a:rPr>
                        <a:t>SO</a:t>
                      </a:r>
                      <a:r>
                        <a:rPr b="0" lang="en-US" sz="900" spc="-1" strike="noStrike" baseline="-8000">
                          <a:solidFill>
                            <a:srgbClr val="000000"/>
                          </a:solidFill>
                          <a:latin typeface="DejaVu Sans"/>
                          <a:ea typeface="DejaVu Sans"/>
                        </a:rPr>
                        <a:t>x</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1</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0.0811</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0.54</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ea typeface="DejaVu Sans"/>
                        </a:rPr>
                        <a:t>NMVOC</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1</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ea typeface="DejaVu Sans"/>
                        </a:rPr>
                        <a:t>0.012</a:t>
                      </a:r>
                      <a:endParaRPr b="0" lang="en-GB" sz="9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580" name="CustomShape 138"/>
          <p:cNvSpPr/>
          <p:nvPr/>
        </p:nvSpPr>
        <p:spPr>
          <a:xfrm>
            <a:off x="7086600" y="5029200"/>
            <a:ext cx="1816200" cy="444600"/>
          </a:xfrm>
          <a:prstGeom prst="wedgeRectCallout">
            <a:avLst>
              <a:gd name="adj1" fmla="val -61254"/>
              <a:gd name="adj2" fmla="val -169430"/>
            </a:avLst>
          </a:prstGeom>
          <a:solidFill>
            <a:srgbClr val="729fcf"/>
          </a:solidFill>
          <a:ln w="0">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050" spc="-1" strike="noStrike">
                <a:solidFill>
                  <a:srgbClr val="000000"/>
                </a:solidFill>
                <a:latin typeface="DejaVu Sans"/>
                <a:ea typeface="DejaVu Sans"/>
              </a:rPr>
              <a:t>Non-methane volatile organic compoind</a:t>
            </a:r>
            <a:endParaRPr b="0" lang="en-GB" sz="1050" spc="-1" strike="noStrike">
              <a:solidFill>
                <a:srgbClr val="000000"/>
              </a:solidFill>
              <a:latin typeface="Arial"/>
            </a:endParaRPr>
          </a:p>
        </p:txBody>
      </p:sp>
      <p:sp>
        <p:nvSpPr>
          <p:cNvPr id="581" name="CustomShape 139"/>
          <p:cNvSpPr/>
          <p:nvPr/>
        </p:nvSpPr>
        <p:spPr>
          <a:xfrm>
            <a:off x="274320" y="625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582" name="CustomShape 140"/>
          <p:cNvSpPr/>
          <p:nvPr/>
        </p:nvSpPr>
        <p:spPr>
          <a:xfrm>
            <a:off x="10228680" y="752040"/>
            <a:ext cx="510120" cy="48996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3"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584" name="CustomShape 3"/>
          <p:cNvSpPr/>
          <p:nvPr/>
        </p:nvSpPr>
        <p:spPr>
          <a:xfrm>
            <a:off x="274320" y="625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Chart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graphicFrame>
        <p:nvGraphicFramePr>
          <p:cNvPr id="585" name="Diagramm 584"/>
          <p:cNvGraphicFramePr/>
          <p:nvPr/>
        </p:nvGraphicFramePr>
        <p:xfrm>
          <a:off x="452880" y="1403640"/>
          <a:ext cx="10737720" cy="4878360"/>
        </p:xfrm>
        <a:graphic>
          <a:graphicData uri="http://schemas.openxmlformats.org/drawingml/2006/chart">
            <c:chart xmlns:c="http://schemas.openxmlformats.org/drawingml/2006/chart" xmlns:r="http://schemas.openxmlformats.org/officeDocument/2006/relationships" r:id="rId2"/>
          </a:graphicData>
        </a:graphic>
      </p:graphicFrame>
      <p:sp>
        <p:nvSpPr>
          <p:cNvPr id="586" name="CustomShape 143"/>
          <p:cNvSpPr/>
          <p:nvPr/>
        </p:nvSpPr>
        <p:spPr>
          <a:xfrm>
            <a:off x="10228680" y="750240"/>
            <a:ext cx="510120" cy="48996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587" name="CustomShape 144"/>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2020 EU Study Example</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8"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589"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
        <p:nvSpPr>
          <p:cNvPr id="590" name="CustomShape 4"/>
          <p:cNvSpPr/>
          <p:nvPr/>
        </p:nvSpPr>
        <p:spPr>
          <a:xfrm>
            <a:off x="274320" y="625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591" name="CustomShape 5"/>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592" name="CustomShape 145"/>
          <p:cNvSpPr/>
          <p:nvPr/>
        </p:nvSpPr>
        <p:spPr>
          <a:xfrm>
            <a:off x="686160" y="2777760"/>
            <a:ext cx="10053720" cy="11386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Lifecycle Interpretatopm is the phase of life cycle assessment in which the findings of either the inventory analysis or the impact assessment, or both, are evaluated in relation to the defined goal and scope in order to reach conclusions and recommendations.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3"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594"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GB" sz="2200" spc="-1" strike="noStrike">
              <a:solidFill>
                <a:srgbClr val="000000"/>
              </a:solidFill>
              <a:latin typeface="Arial"/>
            </a:endParaRPr>
          </a:p>
        </p:txBody>
      </p:sp>
      <p:sp>
        <p:nvSpPr>
          <p:cNvPr id="595" name="CustomShape 4"/>
          <p:cNvSpPr/>
          <p:nvPr/>
        </p:nvSpPr>
        <p:spPr>
          <a:xfrm>
            <a:off x="274320" y="643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596" name="CustomShape 5"/>
          <p:cNvSpPr/>
          <p:nvPr/>
        </p:nvSpPr>
        <p:spPr>
          <a:xfrm>
            <a:off x="274320" y="618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597" name="Grafik 596" descr=""/>
          <p:cNvPicPr/>
          <p:nvPr/>
        </p:nvPicPr>
        <p:blipFill>
          <a:blip r:embed="rId3"/>
          <a:stretch/>
        </p:blipFill>
        <p:spPr>
          <a:xfrm>
            <a:off x="2514600" y="1431720"/>
            <a:ext cx="7538760" cy="4674600"/>
          </a:xfrm>
          <a:prstGeom prst="rect">
            <a:avLst/>
          </a:prstGeom>
          <a:ln w="0">
            <a:noFill/>
          </a:ln>
        </p:spPr>
      </p:pic>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8" name="CustomShape 146"/>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599" name="CustomShape 147"/>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Identification of significant issues</a:t>
            </a:r>
            <a:endParaRPr b="0" lang="en-GB" sz="2200" spc="-1" strike="noStrike">
              <a:solidFill>
                <a:srgbClr val="000000"/>
              </a:solidFill>
              <a:latin typeface="Arial"/>
            </a:endParaRPr>
          </a:p>
        </p:txBody>
      </p:sp>
      <p:sp>
        <p:nvSpPr>
          <p:cNvPr id="600" name="CustomShape 148"/>
          <p:cNvSpPr/>
          <p:nvPr/>
        </p:nvSpPr>
        <p:spPr>
          <a:xfrm>
            <a:off x="335520" y="1628280"/>
            <a:ext cx="4934880" cy="4657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GB" sz="1800" spc="-1" strike="noStrike">
              <a:solidFill>
                <a:srgbClr val="000000"/>
              </a:solidFill>
              <a:latin typeface="Arial"/>
            </a:endParaRPr>
          </a:p>
        </p:txBody>
      </p:sp>
      <p:sp>
        <p:nvSpPr>
          <p:cNvPr id="601" name="CustomShape 149"/>
          <p:cNvSpPr/>
          <p:nvPr/>
        </p:nvSpPr>
        <p:spPr>
          <a:xfrm>
            <a:off x="274320" y="643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602" name="CustomShape 150"/>
          <p:cNvSpPr/>
          <p:nvPr/>
        </p:nvSpPr>
        <p:spPr>
          <a:xfrm>
            <a:off x="274320" y="618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603" name="Grafik 602" descr=""/>
          <p:cNvPicPr/>
          <p:nvPr/>
        </p:nvPicPr>
        <p:blipFill>
          <a:blip r:embed="rId3"/>
          <a:stretch/>
        </p:blipFill>
        <p:spPr>
          <a:xfrm>
            <a:off x="5486400" y="2048040"/>
            <a:ext cx="6161400" cy="3820320"/>
          </a:xfrm>
          <a:prstGeom prst="rect">
            <a:avLst/>
          </a:prstGeom>
          <a:ln w="0">
            <a:noFill/>
          </a:ln>
        </p:spPr>
      </p:pic>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4" name="CustomShape 15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605" name="CustomShape 15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Identification of significant issues</a:t>
            </a:r>
            <a:endParaRPr b="0" lang="en-GB" sz="2200" spc="-1" strike="noStrike">
              <a:solidFill>
                <a:srgbClr val="000000"/>
              </a:solidFill>
              <a:latin typeface="Arial"/>
            </a:endParaRPr>
          </a:p>
        </p:txBody>
      </p:sp>
      <p:sp>
        <p:nvSpPr>
          <p:cNvPr id="606" name="CustomShape 153"/>
          <p:cNvSpPr/>
          <p:nvPr/>
        </p:nvSpPr>
        <p:spPr>
          <a:xfrm>
            <a:off x="335520" y="1600200"/>
            <a:ext cx="4934880" cy="468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choices that have the potential to influence the precision of the final results of the LCA, like methodological choices (e.g., cut-offs), assumptions, data, LCIA methods.</a:t>
            </a:r>
            <a:endParaRPr b="0" lang="en-GB" sz="1800" spc="-1" strike="noStrike">
              <a:solidFill>
                <a:srgbClr val="000000"/>
              </a:solidFill>
              <a:latin typeface="Arial"/>
            </a:endParaRPr>
          </a:p>
        </p:txBody>
      </p:sp>
      <p:sp>
        <p:nvSpPr>
          <p:cNvPr id="607" name="CustomShape 154"/>
          <p:cNvSpPr/>
          <p:nvPr/>
        </p:nvSpPr>
        <p:spPr>
          <a:xfrm>
            <a:off x="274320" y="6435360"/>
            <a:ext cx="111430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608" name="CustomShape 155"/>
          <p:cNvSpPr/>
          <p:nvPr/>
        </p:nvSpPr>
        <p:spPr>
          <a:xfrm>
            <a:off x="274320" y="618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609" name="Grafik 608" descr=""/>
          <p:cNvPicPr/>
          <p:nvPr/>
        </p:nvPicPr>
        <p:blipFill>
          <a:blip r:embed="rId3"/>
          <a:stretch/>
        </p:blipFill>
        <p:spPr>
          <a:xfrm>
            <a:off x="5486400" y="2048040"/>
            <a:ext cx="6161400" cy="3820320"/>
          </a:xfrm>
          <a:prstGeom prst="rect">
            <a:avLst/>
          </a:prstGeom>
          <a:ln w="0">
            <a:noFill/>
          </a:ln>
        </p:spPr>
      </p:pic>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0"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611"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Evaluation</a:t>
            </a:r>
            <a:endParaRPr b="0" lang="en-GB" sz="2200" spc="-1" strike="noStrike">
              <a:solidFill>
                <a:srgbClr val="000000"/>
              </a:solidFill>
              <a:latin typeface="Arial"/>
            </a:endParaRPr>
          </a:p>
        </p:txBody>
      </p:sp>
      <p:sp>
        <p:nvSpPr>
          <p:cNvPr id="612" name="CustomShape 3"/>
          <p:cNvSpPr/>
          <p:nvPr/>
        </p:nvSpPr>
        <p:spPr>
          <a:xfrm>
            <a:off x="335520" y="1828800"/>
            <a:ext cx="4934880" cy="4457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GB" sz="1800" spc="-1" strike="noStrike">
              <a:solidFill>
                <a:srgbClr val="000000"/>
              </a:solidFill>
              <a:latin typeface="Arial"/>
            </a:endParaRPr>
          </a:p>
        </p:txBody>
      </p:sp>
      <p:sp>
        <p:nvSpPr>
          <p:cNvPr id="613" name="CustomShape 4"/>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614" name="Grafik 613" descr=""/>
          <p:cNvPicPr/>
          <p:nvPr/>
        </p:nvPicPr>
        <p:blipFill>
          <a:blip r:embed="rId2"/>
          <a:stretch/>
        </p:blipFill>
        <p:spPr>
          <a:xfrm>
            <a:off x="5486760" y="2048040"/>
            <a:ext cx="6161400" cy="3820320"/>
          </a:xfrm>
          <a:prstGeom prst="rect">
            <a:avLst/>
          </a:prstGeom>
          <a:ln w="0">
            <a:noFill/>
          </a:ln>
        </p:spPr>
      </p:pic>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5" name="CustomShape 156"/>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616" name="CustomShape 157"/>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Evaluation</a:t>
            </a:r>
            <a:endParaRPr b="0" lang="en-GB" sz="2200" spc="-1" strike="noStrike">
              <a:solidFill>
                <a:srgbClr val="000000"/>
              </a:solidFill>
              <a:latin typeface="Arial"/>
            </a:endParaRPr>
          </a:p>
        </p:txBody>
      </p:sp>
      <p:sp>
        <p:nvSpPr>
          <p:cNvPr id="617" name="CustomShape 158"/>
          <p:cNvSpPr/>
          <p:nvPr/>
        </p:nvSpPr>
        <p:spPr>
          <a:xfrm>
            <a:off x="335520" y="1828800"/>
            <a:ext cx="4934880" cy="4457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involves:</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Completeness checks</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Sensitivity checks in combination with scenario analysis and potentially uncertainity analysis</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Consistancy checks</a:t>
            </a:r>
            <a:endParaRPr b="0" lang="en-GB" sz="1800" spc="-1" strike="noStrike">
              <a:solidFill>
                <a:srgbClr val="000000"/>
              </a:solidFill>
              <a:latin typeface="Arial"/>
            </a:endParaRPr>
          </a:p>
        </p:txBody>
      </p:sp>
      <p:sp>
        <p:nvSpPr>
          <p:cNvPr id="618" name="CustomShape 159"/>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619" name="Grafik 618" descr=""/>
          <p:cNvPicPr/>
          <p:nvPr/>
        </p:nvPicPr>
        <p:blipFill>
          <a:blip r:embed="rId2"/>
          <a:stretch/>
        </p:blipFill>
        <p:spPr>
          <a:xfrm>
            <a:off x="5486760" y="2048040"/>
            <a:ext cx="6161400" cy="3820320"/>
          </a:xfrm>
          <a:prstGeom prst="rect">
            <a:avLst/>
          </a:prstGeom>
          <a:ln w="0">
            <a:noFill/>
          </a:ln>
        </p:spPr>
      </p:pic>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0"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Iterative Approach to LCA</a:t>
            </a:r>
            <a:endParaRPr b="0" lang="en-GB" sz="2400" spc="-1" strike="noStrike">
              <a:solidFill>
                <a:srgbClr val="000000"/>
              </a:solidFill>
              <a:latin typeface="Arial"/>
            </a:endParaRPr>
          </a:p>
        </p:txBody>
      </p:sp>
      <p:pic>
        <p:nvPicPr>
          <p:cNvPr id="621" name="Grafik 620" descr=""/>
          <p:cNvPicPr/>
          <p:nvPr/>
        </p:nvPicPr>
        <p:blipFill>
          <a:blip r:embed="rId1"/>
          <a:stretch/>
        </p:blipFill>
        <p:spPr>
          <a:xfrm>
            <a:off x="263520" y="1320840"/>
            <a:ext cx="8650440" cy="5022360"/>
          </a:xfrm>
          <a:prstGeom prst="rect">
            <a:avLst/>
          </a:prstGeom>
          <a:ln w="0">
            <a:noFill/>
          </a:ln>
        </p:spPr>
      </p:pic>
      <p:sp>
        <p:nvSpPr>
          <p:cNvPr id="622" name="CustomShape 2"/>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Life Cycle Assessment – Polestar 2</a:t>
            </a:r>
            <a:endParaRPr b="0" lang="en-GB" sz="2400" spc="-1" strike="noStrike">
              <a:solidFill>
                <a:srgbClr val="000000"/>
              </a:solidFill>
              <a:latin typeface="Arial"/>
            </a:endParaRPr>
          </a:p>
        </p:txBody>
      </p:sp>
      <p:sp>
        <p:nvSpPr>
          <p:cNvPr id="287" name="CustomShape 2"/>
          <p:cNvSpPr/>
          <p:nvPr/>
        </p:nvSpPr>
        <p:spPr>
          <a:xfrm>
            <a:off x="335520" y="1268640"/>
            <a:ext cx="10731600" cy="501912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288" name="CustomShape 3"/>
          <p:cNvSpPr/>
          <p:nvPr/>
        </p:nvSpPr>
        <p:spPr>
          <a:xfrm>
            <a:off x="263520" y="6411600"/>
            <a:ext cx="64591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Polestar (2020) – Life Cycle Assessment – Carbon Footprint of Polestar 2.</a:t>
            </a:r>
            <a:endParaRPr b="0" lang="en-GB" sz="900" spc="-1" strike="noStrike">
              <a:solidFill>
                <a:srgbClr val="000000"/>
              </a:solidFill>
              <a:latin typeface="Arial"/>
            </a:endParaRPr>
          </a:p>
        </p:txBody>
      </p:sp>
      <p:pic>
        <p:nvPicPr>
          <p:cNvPr id="289" name="Grafik 288" descr=""/>
          <p:cNvPicPr/>
          <p:nvPr/>
        </p:nvPicPr>
        <p:blipFill>
          <a:blip r:embed="rId1"/>
          <a:stretch/>
        </p:blipFill>
        <p:spPr>
          <a:xfrm>
            <a:off x="425160" y="1251720"/>
            <a:ext cx="11217960" cy="5157360"/>
          </a:xfrm>
          <a:prstGeom prst="rect">
            <a:avLst/>
          </a:prstGeom>
          <a:ln w="0">
            <a:noFill/>
          </a:ln>
        </p:spPr>
      </p:pic>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3"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Reporting and Critical Review </a:t>
            </a:r>
            <a:endParaRPr b="0" lang="en-GB" sz="2400" spc="-1" strike="noStrike">
              <a:solidFill>
                <a:srgbClr val="000000"/>
              </a:solidFill>
              <a:latin typeface="Arial"/>
            </a:endParaRPr>
          </a:p>
        </p:txBody>
      </p:sp>
      <p:sp>
        <p:nvSpPr>
          <p:cNvPr id="624" name="CustomShape 2"/>
          <p:cNvSpPr/>
          <p:nvPr/>
        </p:nvSpPr>
        <p:spPr>
          <a:xfrm>
            <a:off x="335520" y="1268280"/>
            <a:ext cx="1062396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GB" sz="1800" spc="-1" strike="noStrike">
              <a:solidFill>
                <a:srgbClr val="000000"/>
              </a:solidFill>
              <a:latin typeface="Arial"/>
            </a:endParaRPr>
          </a:p>
        </p:txBody>
      </p:sp>
      <p:sp>
        <p:nvSpPr>
          <p:cNvPr id="625" name="CustomShape 3"/>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6"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Reporting and Critical Review </a:t>
            </a:r>
            <a:endParaRPr b="0" lang="en-GB" sz="2400" spc="-1" strike="noStrike">
              <a:solidFill>
                <a:srgbClr val="000000"/>
              </a:solidFill>
              <a:latin typeface="Arial"/>
            </a:endParaRPr>
          </a:p>
        </p:txBody>
      </p:sp>
      <p:sp>
        <p:nvSpPr>
          <p:cNvPr id="627" name="CustomShape 2"/>
          <p:cNvSpPr/>
          <p:nvPr/>
        </p:nvSpPr>
        <p:spPr>
          <a:xfrm>
            <a:off x="335520" y="1268280"/>
            <a:ext cx="10623960" cy="50176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critical review will fascilitate understanding and enhance the credibility of the LCA.</a:t>
            </a:r>
            <a:endParaRPr b="0" lang="en-GB"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Critical reviews verify whether the LCA has met the requirements for methodology, data, interpretation and reporting and whether it is consistant with it’s principles.</a:t>
            </a:r>
            <a:endParaRPr b="0" lang="en-GB"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Carried out by an internal or external expert, or by a panel of interested parties.</a:t>
            </a:r>
            <a:endParaRPr b="0" lang="en-GB" sz="1800" spc="-1" strike="noStrike">
              <a:solidFill>
                <a:srgbClr val="000000"/>
              </a:solidFill>
              <a:latin typeface="Arial"/>
            </a:endParaRPr>
          </a:p>
        </p:txBody>
      </p:sp>
      <p:sp>
        <p:nvSpPr>
          <p:cNvPr id="628" name="CustomShape 3"/>
          <p:cNvSpPr/>
          <p:nvPr/>
        </p:nvSpPr>
        <p:spPr>
          <a:xfrm>
            <a:off x="274320" y="600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9" name="CustomShape 1"/>
          <p:cNvSpPr/>
          <p:nvPr/>
        </p:nvSpPr>
        <p:spPr>
          <a:xfrm>
            <a:off x="335520" y="4406760"/>
            <a:ext cx="10724040" cy="1333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Conclusion</a:t>
            </a:r>
            <a:endParaRPr b="0" lang="en-GB" sz="3000" spc="-1" strike="noStrike">
              <a:solidFill>
                <a:srgbClr val="000000"/>
              </a:solidFill>
              <a:latin typeface="Arial"/>
            </a:endParaRPr>
          </a:p>
        </p:txBody>
      </p:sp>
      <p:sp>
        <p:nvSpPr>
          <p:cNvPr id="630" name="CustomShape 2"/>
          <p:cNvSpPr/>
          <p:nvPr/>
        </p:nvSpPr>
        <p:spPr>
          <a:xfrm>
            <a:off x="335520" y="2906640"/>
            <a:ext cx="10724040" cy="147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1" name="CustomShape 1"/>
          <p:cNvSpPr/>
          <p:nvPr/>
        </p:nvSpPr>
        <p:spPr>
          <a:xfrm>
            <a:off x="335520" y="764640"/>
            <a:ext cx="10725480" cy="476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en-GB" sz="2400" spc="-1" strike="noStrike">
              <a:solidFill>
                <a:srgbClr val="000000"/>
              </a:solidFill>
              <a:latin typeface="Arial"/>
            </a:endParaRPr>
          </a:p>
        </p:txBody>
      </p:sp>
      <p:sp>
        <p:nvSpPr>
          <p:cNvPr id="632" name="CustomShape 2"/>
          <p:cNvSpPr/>
          <p:nvPr/>
        </p:nvSpPr>
        <p:spPr>
          <a:xfrm>
            <a:off x="335520" y="1268640"/>
            <a:ext cx="10725480" cy="5013000"/>
          </a:xfrm>
          <a:prstGeom prst="rect">
            <a:avLst/>
          </a:prstGeom>
          <a:noFill/>
          <a:ln w="0">
            <a:noFill/>
          </a:ln>
        </p:spPr>
        <p:style>
          <a:lnRef idx="0"/>
          <a:fillRef idx="0"/>
          <a:effectRef idx="0"/>
          <a:fontRef idx="minor"/>
        </p:style>
        <p:txBody>
          <a:bodyPr lIns="90000" rIns="90000" tIns="45000" bIns="45000" anchor="ctr">
            <a:noAutofit/>
          </a:bodyPr>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 high-level overview and guide to Life Cycle Assessment</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Goal and Scope definition</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Inventory analysis</a:t>
            </a:r>
            <a:endParaRPr b="0" lang="en-GB"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Unit Processes and Process flows</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Impact Assessment</a:t>
            </a:r>
            <a:endParaRPr b="0" lang="en-GB"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Impact categories, classification, characterization, weighting, etc. </a:t>
            </a:r>
            <a:endParaRPr b="0" lang="en-GB"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Interpretation</a:t>
            </a:r>
            <a:endParaRPr b="0" lang="en-GB"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Evaluation</a:t>
            </a:r>
            <a:endParaRPr b="0" lang="en-GB"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Reporting and Critical review</a:t>
            </a:r>
            <a:endParaRPr b="0" lang="en-GB"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Examples from Polestar, 2020 EU Commission report, MushR project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3" name="CustomShape 1"/>
          <p:cNvSpPr/>
          <p:nvPr/>
        </p:nvSpPr>
        <p:spPr>
          <a:xfrm>
            <a:off x="335520" y="1268640"/>
            <a:ext cx="10724760" cy="50122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GB" sz="4000" spc="-1" strike="noStrike">
              <a:solidFill>
                <a:srgbClr val="000000"/>
              </a:solidFill>
              <a:latin typeface="Arial"/>
            </a:endParaRPr>
          </a:p>
        </p:txBody>
      </p:sp>
      <p:sp>
        <p:nvSpPr>
          <p:cNvPr id="634" name="CustomShape 2"/>
          <p:cNvSpPr/>
          <p:nvPr/>
        </p:nvSpPr>
        <p:spPr>
          <a:xfrm>
            <a:off x="335520" y="764640"/>
            <a:ext cx="10724760" cy="47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CustomShape 1"/>
          <p:cNvSpPr/>
          <p:nvPr/>
        </p:nvSpPr>
        <p:spPr>
          <a:xfrm>
            <a:off x="335520" y="4406760"/>
            <a:ext cx="10730160" cy="1339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Lifecycle Assessment (LCA)</a:t>
            </a:r>
            <a:endParaRPr b="0" lang="en-GB" sz="3000" spc="-1" strike="noStrike">
              <a:solidFill>
                <a:srgbClr val="000000"/>
              </a:solidFill>
              <a:latin typeface="Arial"/>
            </a:endParaRPr>
          </a:p>
        </p:txBody>
      </p:sp>
      <p:sp>
        <p:nvSpPr>
          <p:cNvPr id="291" name="CustomShape 2"/>
          <p:cNvSpPr/>
          <p:nvPr/>
        </p:nvSpPr>
        <p:spPr>
          <a:xfrm>
            <a:off x="335520" y="2906640"/>
            <a:ext cx="10730160" cy="147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335520" y="764640"/>
            <a:ext cx="10730160" cy="480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Assessment (LCA)</a:t>
            </a:r>
            <a:endParaRPr b="0" lang="en-GB" sz="2400" spc="-1" strike="noStrike">
              <a:solidFill>
                <a:srgbClr val="000000"/>
              </a:solidFill>
              <a:latin typeface="Arial"/>
            </a:endParaRPr>
          </a:p>
        </p:txBody>
      </p:sp>
      <p:sp>
        <p:nvSpPr>
          <p:cNvPr id="293" name="CustomShape 2"/>
          <p:cNvSpPr/>
          <p:nvPr/>
        </p:nvSpPr>
        <p:spPr>
          <a:xfrm>
            <a:off x="432720" y="1148040"/>
            <a:ext cx="10335600" cy="4762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
        <p:nvSpPr>
          <p:cNvPr id="294" name="CustomShape 3"/>
          <p:cNvSpPr/>
          <p:nvPr/>
        </p:nvSpPr>
        <p:spPr>
          <a:xfrm>
            <a:off x="865800" y="2859480"/>
            <a:ext cx="9910080" cy="1469160"/>
          </a:xfrm>
          <a:prstGeom prst="roundRect">
            <a:avLst>
              <a:gd name="adj" fmla="val 16667"/>
            </a:avLst>
          </a:prstGeom>
          <a:noFill/>
          <a:ln w="25560">
            <a:solidFill>
              <a:srgbClr val="008c4f"/>
            </a:solidFill>
            <a:round/>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LCA addresses the environmental aspects and potential environmental impacts (e.g. use of resources and environmental consequences of releases) throughout a product’s lifecycle from raw material acquisition through production, use, end-of-life treatment, recycling and final disposal (i.e., cradle-to-grave).” </a:t>
            </a:r>
            <a:r>
              <a:rPr b="0" lang="en-US" sz="1800" spc="-1" strike="noStrike">
                <a:solidFill>
                  <a:srgbClr val="000000"/>
                </a:solidFill>
                <a:latin typeface="DejaVu Sans"/>
                <a:ea typeface="DejaVu Sans"/>
              </a:rPr>
              <a:t>-- ISO 14040</a:t>
            </a:r>
            <a:endParaRPr b="0" lang="en-GB" sz="1800" spc="-1" strike="noStrike">
              <a:solidFill>
                <a:srgbClr val="000000"/>
              </a:solidFill>
              <a:latin typeface="Arial"/>
            </a:endParaRPr>
          </a:p>
        </p:txBody>
      </p:sp>
      <p:sp>
        <p:nvSpPr>
          <p:cNvPr id="295" name="CustomShape 4"/>
          <p:cNvSpPr/>
          <p:nvPr/>
        </p:nvSpPr>
        <p:spPr>
          <a:xfrm>
            <a:off x="274320" y="6363360"/>
            <a:ext cx="109144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LibreOffice/7.4.7.2$Linux_X86_64 LibreOffice_project/40$Build-2</Application>
  <AppVersion>15.0000</AppVersion>
  <Words>6256</Words>
  <Paragraphs>827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2025-11-05T10:05:49Z</dcterms:modified>
  <cp:revision>4182</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2</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5</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76</vt:i4>
  </property>
</Properties>
</file>